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7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A66F"/>
    <a:srgbClr val="4F1745"/>
    <a:srgbClr val="F6F3EB"/>
    <a:srgbClr val="D5B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8"/>
    <p:restoredTop sz="96327"/>
  </p:normalViewPr>
  <p:slideViewPr>
    <p:cSldViewPr snapToGrid="0">
      <p:cViewPr>
        <p:scale>
          <a:sx n="102" d="100"/>
          <a:sy n="102" d="100"/>
        </p:scale>
        <p:origin x="3096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13DA0-88E0-17B1-D872-3940962C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7496DF-D6F3-85E9-AB32-C2B2A2227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07684-E5DA-75CF-9774-F70FFBFF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497D33-207C-04FD-0E26-E32C26A1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F9356-324C-1792-6BDD-6A6C8AED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30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4A89A0-434C-0133-60E9-C259E7EA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F03870-C7E9-4553-3016-3D85CADAD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213427-7848-CDD9-AA71-44562648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B8B3EB-01FA-8D05-1F8F-751E3C30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83AC0-4DED-D107-9848-583BC51D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1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A891FBD-949B-9F6A-4A35-6B9626D8B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E03517-AE7B-68F5-C4EE-7E7474603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0A34B-439F-6623-660D-F96DD7C6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F6CC2A-C8C4-6A90-880C-7C31BDF2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364AB5-2145-F7EA-F3B1-D8FE54A1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41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E433C-FF98-DE51-BF6C-6F491B86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C8F22E-BFFE-E1D8-2A62-7A67B7FE4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1F6763-42E9-2153-D55A-711BF7D1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F9BA53-5A12-F0C2-EAB9-41A0324A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761CEE-6543-4E4C-75B7-D27367B6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10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D6964-7DC7-322B-8766-3F9EABC5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B183D2-6B7B-2771-3D5C-752E0DD10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24046-4D95-626F-5B62-D22B237E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8E294A-5888-3A4C-C1BF-FF632EFA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7546EC-A3CE-C351-31D9-7BF4B498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64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9C6BD-DF57-C7ED-5907-7A08E5F1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23029-C3F1-D393-F6F5-74FDD869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C6951E-C274-A657-FEA8-C04EA9BDC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4D98CE-D98C-A701-6B3C-A10D004C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AF992D-4E65-5E56-554E-3423B7F3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C10F4E-EE60-20F8-FE6D-B360DEA5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69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76554-F0BB-00AF-FE42-A9AF479D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065FE-B3BB-9AFA-6879-FB7AA678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B871C0-1DE8-C137-9C3D-2D83A5008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FFB0D4-286B-AB44-6157-D0BBCCBC2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9ACEB1-250F-B925-CBFC-652284C34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3A2B7D-8758-E214-DE22-E87C5017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CE7D53-7AFE-B651-BCE5-BE43E0D68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01D97E-4447-B9DD-B01E-11769AF8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85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B6267-7ED3-029F-A32C-FE7B95D0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0E2105-B187-CD38-8644-B8AEBE2A5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B9EC51-E41E-FF14-D920-4281DFE0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A87C5B-AC72-99E0-6E7E-71E4BA21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07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682681-1511-C279-CEAA-1368B826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BEACF1-E449-E170-FB38-80B99D09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B81F98-96FB-88C9-8AAC-455470C6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05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4532-0F7E-459C-155A-558B5C9D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9BE48-457B-C698-B4C7-243C84C0C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2A2E7D-1C4B-2519-33AA-93331B20A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C6C011-1A08-0A78-F7DA-2B8A5DCE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E3EAB1-219F-F4B1-E5DA-416EEC32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3504CE-018A-0F8B-4FA6-E88E21A3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79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D3EC-AF63-3B5C-E4F0-70649CCC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7098326-BB97-3E09-F794-324D37ADF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51133E-9409-DC9F-D14B-0FDC8673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A7A37D-9B91-E5E2-249E-7921C1DE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6C7397-F64E-B907-8CAE-55B3C9CC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2105DE-16B5-5AF2-0D3B-096C176B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58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743A73-D919-A832-CC66-0101C6D3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D4ADEF-CDFF-E220-7526-9A7D1ABFB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FE6866-69C1-1C94-5037-A8795A7D9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726DC-1B26-734E-A04F-6251264F441B}" type="datetimeFigureOut">
              <a:rPr lang="fr-FR" smtClean="0"/>
              <a:t>31/03/2023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9BA0DA-F4D1-90C7-D141-51F25E2F7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2A1FAD-41A8-E673-E7C6-33A576FBE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370EF-6786-CD45-9B41-0DB4473AA2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8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5.png"/><Relationship Id="rId5" Type="http://schemas.openxmlformats.org/officeDocument/2006/relationships/image" Target="../media/image2.jpg"/><Relationship Id="rId10" Type="http://schemas.openxmlformats.org/officeDocument/2006/relationships/slide" Target="slide1.xml"/><Relationship Id="rId4" Type="http://schemas.openxmlformats.org/officeDocument/2006/relationships/slide" Target="slide15.xm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openxmlformats.org/officeDocument/2006/relationships/slide" Target="slide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openxmlformats.org/officeDocument/2006/relationships/slide" Target="slide7.xml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1.jpg"/><Relationship Id="rId7" Type="http://schemas.openxmlformats.org/officeDocument/2006/relationships/slide" Target="slide13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4.png"/><Relationship Id="rId4" Type="http://schemas.openxmlformats.org/officeDocument/2006/relationships/slide" Target="slide14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1.jpg"/><Relationship Id="rId7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4.png"/><Relationship Id="rId4" Type="http://schemas.openxmlformats.org/officeDocument/2006/relationships/slide" Target="slide14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1.jpg"/><Relationship Id="rId7" Type="http://schemas.openxmlformats.org/officeDocument/2006/relationships/slide" Target="slide11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4.png"/><Relationship Id="rId4" Type="http://schemas.openxmlformats.org/officeDocument/2006/relationships/slide" Target="slide14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1.jpg"/><Relationship Id="rId7" Type="http://schemas.openxmlformats.org/officeDocument/2006/relationships/slide" Target="slide1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openxmlformats.org/officeDocument/2006/relationships/slide" Target="slide17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jpg"/><Relationship Id="rId7" Type="http://schemas.openxmlformats.org/officeDocument/2006/relationships/image" Target="../media/image1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4" Type="http://schemas.openxmlformats.org/officeDocument/2006/relationships/slide" Target="slide18.xml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jpg"/><Relationship Id="rId7" Type="http://schemas.openxmlformats.org/officeDocument/2006/relationships/image" Target="../media/image1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4" Type="http://schemas.openxmlformats.org/officeDocument/2006/relationships/slide" Target="slide18.xml"/><Relationship Id="rId9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8.jpg"/><Relationship Id="rId7" Type="http://schemas.openxmlformats.org/officeDocument/2006/relationships/image" Target="../media/image2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9.jpg"/><Relationship Id="rId4" Type="http://schemas.openxmlformats.org/officeDocument/2006/relationships/slide" Target="slide17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12" Type="http://schemas.openxmlformats.org/officeDocument/2006/relationships/slide" Target="slide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11.xml"/><Relationship Id="rId4" Type="http://schemas.openxmlformats.org/officeDocument/2006/relationships/slide" Target="slide3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jpg"/><Relationship Id="rId7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10" Type="http://schemas.openxmlformats.org/officeDocument/2006/relationships/image" Target="../media/image32.png"/><Relationship Id="rId4" Type="http://schemas.openxmlformats.org/officeDocument/2006/relationships/slide" Target="slide15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jpg"/><Relationship Id="rId7" Type="http://schemas.openxmlformats.org/officeDocument/2006/relationships/image" Target="../media/image3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jpg"/><Relationship Id="rId7" Type="http://schemas.openxmlformats.org/officeDocument/2006/relationships/image" Target="../media/image30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3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jpg"/><Relationship Id="rId7" Type="http://schemas.openxmlformats.org/officeDocument/2006/relationships/image" Target="../media/image3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.jpg"/><Relationship Id="rId7" Type="http://schemas.openxmlformats.org/officeDocument/2006/relationships/image" Target="../media/image36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jpg"/><Relationship Id="rId7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jpg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4.png"/><Relationship Id="rId4" Type="http://schemas.openxmlformats.org/officeDocument/2006/relationships/slide" Target="slide6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jpg"/><Relationship Id="rId7" Type="http://schemas.openxmlformats.org/officeDocument/2006/relationships/slide" Target="slide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slide" Target="slide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9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openxmlformats.org/officeDocument/2006/relationships/slide" Target="slide1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2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slide" Target="slide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7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 action="ppaction://hlinksldjump"/>
            <a:extLst>
              <a:ext uri="{FF2B5EF4-FFF2-40B4-BE49-F238E27FC236}">
                <a16:creationId xmlns:a16="http://schemas.microsoft.com/office/drawing/2014/main" id="{DC983AD0-2D1A-2AF7-9683-5764CD981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Image 6">
            <a:hlinkClick r:id="rId4" action="ppaction://hlinksldjump"/>
            <a:extLst>
              <a:ext uri="{FF2B5EF4-FFF2-40B4-BE49-F238E27FC236}">
                <a16:creationId xmlns:a16="http://schemas.microsoft.com/office/drawing/2014/main" id="{97BB6B9B-316A-8E26-2D08-59B25E991D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000" y="4970"/>
            <a:ext cx="6096000" cy="3429000"/>
          </a:xfrm>
          <a:prstGeom prst="rect">
            <a:avLst/>
          </a:prstGeom>
        </p:spPr>
      </p:pic>
      <p:pic>
        <p:nvPicPr>
          <p:cNvPr id="9" name="Image 8">
            <a:hlinkClick r:id="rId6" action="ppaction://hlinksldjump"/>
            <a:extLst>
              <a:ext uri="{FF2B5EF4-FFF2-40B4-BE49-F238E27FC236}">
                <a16:creationId xmlns:a16="http://schemas.microsoft.com/office/drawing/2014/main" id="{30A543F9-A8CA-5C48-F331-3EC93EA320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3424030"/>
            <a:ext cx="6096000" cy="3429000"/>
          </a:xfrm>
          <a:prstGeom prst="rect">
            <a:avLst/>
          </a:prstGeom>
        </p:spPr>
      </p:pic>
      <p:pic>
        <p:nvPicPr>
          <p:cNvPr id="11" name="Image 10">
            <a:hlinkClick r:id="rId8" action="ppaction://hlinksldjump"/>
            <a:extLst>
              <a:ext uri="{FF2B5EF4-FFF2-40B4-BE49-F238E27FC236}">
                <a16:creationId xmlns:a16="http://schemas.microsoft.com/office/drawing/2014/main" id="{DEA3C607-3E47-CBC7-3672-B38AB026D5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096000" y="3419060"/>
            <a:ext cx="6096000" cy="3429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BFE79C3-0BE9-1D59-C13E-3F8FA8C3D11C}"/>
              </a:ext>
            </a:extLst>
          </p:cNvPr>
          <p:cNvGrpSpPr/>
          <p:nvPr/>
        </p:nvGrpSpPr>
        <p:grpSpPr>
          <a:xfrm>
            <a:off x="4283227" y="1601317"/>
            <a:ext cx="3625545" cy="3625545"/>
            <a:chOff x="4283227" y="1601317"/>
            <a:chExt cx="3625545" cy="3625545"/>
          </a:xfrm>
        </p:grpSpPr>
        <p:sp>
          <p:nvSpPr>
            <p:cNvPr id="12" name="Losange 11">
              <a:extLst>
                <a:ext uri="{FF2B5EF4-FFF2-40B4-BE49-F238E27FC236}">
                  <a16:creationId xmlns:a16="http://schemas.microsoft.com/office/drawing/2014/main" id="{02B5B3BD-FC5C-9403-CCBE-5CC381684610}"/>
                </a:ext>
              </a:extLst>
            </p:cNvPr>
            <p:cNvSpPr/>
            <p:nvPr/>
          </p:nvSpPr>
          <p:spPr>
            <a:xfrm>
              <a:off x="4283227" y="1601317"/>
              <a:ext cx="3625545" cy="3625545"/>
            </a:xfrm>
            <a:prstGeom prst="diamond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2107369-4BEA-81EE-8372-14DEDF778E56}"/>
                </a:ext>
              </a:extLst>
            </p:cNvPr>
            <p:cNvSpPr txBox="1"/>
            <p:nvPr/>
          </p:nvSpPr>
          <p:spPr>
            <a:xfrm>
              <a:off x="4283227" y="2508420"/>
              <a:ext cx="3625545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JEU</a:t>
              </a:r>
            </a:p>
            <a:p>
              <a:pPr algn="ctr"/>
              <a:r>
                <a:rPr lang="fr-FR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Tentez de jouer</a:t>
              </a:r>
            </a:p>
          </p:txBody>
        </p:sp>
      </p:grpSp>
      <p:sp>
        <p:nvSpPr>
          <p:cNvPr id="2" name="Ellipse 1">
            <a:hlinkClick r:id="rId10" action="ppaction://hlinksldjump"/>
            <a:extLst>
              <a:ext uri="{FF2B5EF4-FFF2-40B4-BE49-F238E27FC236}">
                <a16:creationId xmlns:a16="http://schemas.microsoft.com/office/drawing/2014/main" id="{0FC198CF-BB08-8C0D-0B0F-10C0D904A514}"/>
              </a:ext>
            </a:extLst>
          </p:cNvPr>
          <p:cNvSpPr/>
          <p:nvPr/>
        </p:nvSpPr>
        <p:spPr>
          <a:xfrm>
            <a:off x="5138466" y="5726546"/>
            <a:ext cx="1915065" cy="1915065"/>
          </a:xfrm>
          <a:prstGeom prst="ellipse">
            <a:avLst/>
          </a:prstGeom>
          <a:solidFill>
            <a:srgbClr val="F6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logo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36174914-D6DA-63E4-4BA4-2B051E866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3935" y="5883217"/>
            <a:ext cx="1504129" cy="106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3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hlinkClick r:id="rId2" action="ppaction://hlinksldjump"/>
            <a:extLst>
              <a:ext uri="{FF2B5EF4-FFF2-40B4-BE49-F238E27FC236}">
                <a16:creationId xmlns:a16="http://schemas.microsoft.com/office/drawing/2014/main" id="{F5F167FE-4D5F-98E1-8056-30841CD1E2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Ellipse 32">
            <a:hlinkClick r:id="rId4" action="ppaction://hlinksldjump"/>
            <a:extLst>
              <a:ext uri="{FF2B5EF4-FFF2-40B4-BE49-F238E27FC236}">
                <a16:creationId xmlns:a16="http://schemas.microsoft.com/office/drawing/2014/main" id="{A3E6AFB1-5267-A4E9-FE80-CB0018D3E1D5}"/>
              </a:ext>
            </a:extLst>
          </p:cNvPr>
          <p:cNvSpPr/>
          <p:nvPr/>
        </p:nvSpPr>
        <p:spPr>
          <a:xfrm>
            <a:off x="853385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hlinkClick r:id="rId4" action="ppaction://hlinksldjump"/>
            <a:extLst>
              <a:ext uri="{FF2B5EF4-FFF2-40B4-BE49-F238E27FC236}">
                <a16:creationId xmlns:a16="http://schemas.microsoft.com/office/drawing/2014/main" id="{67A954E9-B664-1F74-B7D5-2CBB9FEDD36C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hlinkClick r:id="rId4" action="ppaction://hlinksldjump"/>
            <a:extLst>
              <a:ext uri="{FF2B5EF4-FFF2-40B4-BE49-F238E27FC236}">
                <a16:creationId xmlns:a16="http://schemas.microsoft.com/office/drawing/2014/main" id="{7A830339-C4CE-BA7F-3230-EB3EFE001AE7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hlinkClick r:id="rId4" action="ppaction://hlinksldjump"/>
            <a:extLst>
              <a:ext uri="{FF2B5EF4-FFF2-40B4-BE49-F238E27FC236}">
                <a16:creationId xmlns:a16="http://schemas.microsoft.com/office/drawing/2014/main" id="{8AC47AF1-8893-8E81-AA89-AB3602ABDEC8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café grains &amp; boissons gourmandes</a:t>
            </a:r>
          </a:p>
        </p:txBody>
      </p:sp>
      <p:pic>
        <p:nvPicPr>
          <p:cNvPr id="25" name="Image 24" descr="Une image contenant calendrier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8790D7E1-DCA8-5F0A-5CC1-900CCAF17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115" y="2554785"/>
            <a:ext cx="1252543" cy="2465636"/>
          </a:xfrm>
          <a:prstGeom prst="rect">
            <a:avLst/>
          </a:prstGeom>
        </p:spPr>
      </p:pic>
      <p:pic>
        <p:nvPicPr>
          <p:cNvPr id="26" name="Image 25" descr="Une image contenant tex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E1F205A5-8147-9653-B85B-E8B76D347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100" y="2616990"/>
            <a:ext cx="1531501" cy="2456528"/>
          </a:xfrm>
          <a:prstGeom prst="rect">
            <a:avLst/>
          </a:prstGeom>
        </p:spPr>
      </p:pic>
      <p:pic>
        <p:nvPicPr>
          <p:cNvPr id="27" name="Image 26" descr="Une image contenant calendrier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9D492C36-B9A0-6901-61E0-61EEE4A78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636" y="2711720"/>
            <a:ext cx="1385901" cy="2728151"/>
          </a:xfrm>
          <a:prstGeom prst="rect">
            <a:avLst/>
          </a:prstGeom>
        </p:spPr>
      </p:pic>
      <p:sp>
        <p:nvSpPr>
          <p:cNvPr id="28" name="Rectangle 27">
            <a:hlinkClick r:id="rId2" action="ppaction://hlinksldjump"/>
            <a:extLst>
              <a:ext uri="{FF2B5EF4-FFF2-40B4-BE49-F238E27FC236}">
                <a16:creationId xmlns:a16="http://schemas.microsoft.com/office/drawing/2014/main" id="{97072B18-37AF-B163-C76F-817436C0E95C}"/>
              </a:ext>
            </a:extLst>
          </p:cNvPr>
          <p:cNvSpPr/>
          <p:nvPr/>
        </p:nvSpPr>
        <p:spPr>
          <a:xfrm>
            <a:off x="9542047" y="2865536"/>
            <a:ext cx="1215215" cy="2456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GRAINS</a:t>
            </a:r>
          </a:p>
          <a:p>
            <a:pPr algn="ctr"/>
            <a:r>
              <a:rPr lang="fr-FR" dirty="0"/>
              <a:t>MHX</a:t>
            </a:r>
          </a:p>
        </p:txBody>
      </p:sp>
      <p:pic>
        <p:nvPicPr>
          <p:cNvPr id="29" name="Image 28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F2AA8EC9-47FE-D8DD-53B1-05395CFB72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1134" y="2930307"/>
            <a:ext cx="1206500" cy="2590800"/>
          </a:xfrm>
          <a:prstGeom prst="rect">
            <a:avLst/>
          </a:prstGeom>
        </p:spPr>
      </p:pic>
      <p:pic>
        <p:nvPicPr>
          <p:cNvPr id="30" name="Image 29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AF5C9F97-2D47-C34F-5D90-01838EA7CA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747" y="2675833"/>
            <a:ext cx="1313766" cy="297090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FC1FB4C-4A0C-D2AE-1D21-2C72042BB45E}"/>
              </a:ext>
            </a:extLst>
          </p:cNvPr>
          <p:cNvGrpSpPr/>
          <p:nvPr/>
        </p:nvGrpSpPr>
        <p:grpSpPr>
          <a:xfrm>
            <a:off x="3991876" y="2165718"/>
            <a:ext cx="5921261" cy="2344061"/>
            <a:chOff x="7964477" y="1027105"/>
            <a:chExt cx="5921261" cy="2344061"/>
          </a:xfrm>
        </p:grpSpPr>
        <p:sp>
          <p:nvSpPr>
            <p:cNvPr id="12" name="Rectangle : coins arrondis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CFA7AE3D-3CF2-BC09-DC82-0212FDD1AB13}"/>
                </a:ext>
              </a:extLst>
            </p:cNvPr>
            <p:cNvSpPr/>
            <p:nvPr/>
          </p:nvSpPr>
          <p:spPr>
            <a:xfrm>
              <a:off x="7964477" y="1423834"/>
              <a:ext cx="5691372" cy="1947332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/>
                <a:t>Maxwell House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Boissons gourmandes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3 parfums (noisette, vanille et caramel*)</a:t>
              </a:r>
            </a:p>
            <a:p>
              <a:r>
                <a:rPr lang="fr-FR" dirty="0"/>
                <a:t>Une référence avec 30% de sucre en moins*</a:t>
              </a:r>
            </a:p>
          </p:txBody>
        </p:sp>
        <p:sp>
          <p:nvSpPr>
            <p:cNvPr id="13" name="Ellips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C2B81F2F-64BD-3ECE-C341-0F8A26511A2B}"/>
                </a:ext>
              </a:extLst>
            </p:cNvPr>
            <p:cNvSpPr/>
            <p:nvPr/>
          </p:nvSpPr>
          <p:spPr>
            <a:xfrm>
              <a:off x="12940341" y="1027105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31" name="Ellipse 30">
            <a:hlinkClick r:id="rId12" action="ppaction://hlinksldjump"/>
            <a:extLst>
              <a:ext uri="{FF2B5EF4-FFF2-40B4-BE49-F238E27FC236}">
                <a16:creationId xmlns:a16="http://schemas.microsoft.com/office/drawing/2014/main" id="{3D5EEA9A-C609-7D8F-CFB0-B5568AD5C195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hlinkClick r:id="rId12" action="ppaction://hlinksldjump"/>
            <a:extLst>
              <a:ext uri="{FF2B5EF4-FFF2-40B4-BE49-F238E27FC236}">
                <a16:creationId xmlns:a16="http://schemas.microsoft.com/office/drawing/2014/main" id="{479300F9-4B81-7F75-C535-8E4D582660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hlinkClick r:id="rId2" action="ppaction://hlinksldjump"/>
            <a:extLst>
              <a:ext uri="{FF2B5EF4-FFF2-40B4-BE49-F238E27FC236}">
                <a16:creationId xmlns:a16="http://schemas.microsoft.com/office/drawing/2014/main" id="{C1AC3D11-8EEB-3102-69C1-813B28322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BD653D10-AF54-18D5-2D9E-231E90F04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627" y="4191253"/>
            <a:ext cx="533401" cy="690049"/>
          </a:xfrm>
          <a:prstGeom prst="rect">
            <a:avLst/>
          </a:prstGeom>
        </p:spPr>
      </p:pic>
      <p:pic>
        <p:nvPicPr>
          <p:cNvPr id="8" name="Image 7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44C54D9E-95B7-D16C-5F6B-DD1270181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69" y="664788"/>
            <a:ext cx="533401" cy="690049"/>
          </a:xfrm>
          <a:prstGeom prst="rect">
            <a:avLst/>
          </a:prstGeom>
        </p:spPr>
      </p:pic>
      <p:pic>
        <p:nvPicPr>
          <p:cNvPr id="9" name="Image 8" descr="Une image contenant diagramme&#10;&#10;Description générée automatiquement">
            <a:hlinkClick r:id="rId7" action="ppaction://hlinksldjump"/>
            <a:extLst>
              <a:ext uri="{FF2B5EF4-FFF2-40B4-BE49-F238E27FC236}">
                <a16:creationId xmlns:a16="http://schemas.microsoft.com/office/drawing/2014/main" id="{8508D6F5-179C-3A2E-9E70-7BBD8539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299" y="3007495"/>
            <a:ext cx="533401" cy="690049"/>
          </a:xfrm>
          <a:prstGeom prst="rect">
            <a:avLst/>
          </a:prstGeom>
        </p:spPr>
      </p:pic>
      <p:sp>
        <p:nvSpPr>
          <p:cNvPr id="14" name="Ellipse 13">
            <a:hlinkClick r:id="rId8" action="ppaction://hlinksldjump"/>
            <a:extLst>
              <a:ext uri="{FF2B5EF4-FFF2-40B4-BE49-F238E27FC236}">
                <a16:creationId xmlns:a16="http://schemas.microsoft.com/office/drawing/2014/main" id="{FED701CA-055B-2DF5-6554-D6F377F7A53B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hlinkClick r:id="rId8" action="ppaction://hlinksldjump"/>
            <a:extLst>
              <a:ext uri="{FF2B5EF4-FFF2-40B4-BE49-F238E27FC236}">
                <a16:creationId xmlns:a16="http://schemas.microsoft.com/office/drawing/2014/main" id="{CBF37292-AD5D-7619-3115-8B87E24B0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4855A845-288A-ED82-4386-4ACEE241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A0C7E30D-F9D4-1C10-D34D-47E75640A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627" y="4191253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811B371C-190A-7A80-B28B-A24FD0C36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69" y="664788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E72204F5-96AC-9147-81B3-7F5F63B19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299" y="3007495"/>
            <a:ext cx="533401" cy="69004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04B9C66-8886-F9BA-E6CA-14E13917C448}"/>
              </a:ext>
            </a:extLst>
          </p:cNvPr>
          <p:cNvGrpSpPr/>
          <p:nvPr/>
        </p:nvGrpSpPr>
        <p:grpSpPr>
          <a:xfrm>
            <a:off x="6643187" y="3499196"/>
            <a:ext cx="5365981" cy="2764212"/>
            <a:chOff x="7206713" y="790414"/>
            <a:chExt cx="5365981" cy="2764212"/>
          </a:xfrm>
        </p:grpSpPr>
        <p:sp>
          <p:nvSpPr>
            <p:cNvPr id="9" name="Rectangle : coins arrondis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2C1DB0F-921F-EC18-D755-300E378929DC}"/>
                </a:ext>
              </a:extLst>
            </p:cNvPr>
            <p:cNvSpPr/>
            <p:nvPr/>
          </p:nvSpPr>
          <p:spPr>
            <a:xfrm>
              <a:off x="7206713" y="1126101"/>
              <a:ext cx="5041994" cy="2428525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Les mêmes recettes que dans 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>
                  <a:solidFill>
                    <a:schemeClr val="tx1"/>
                  </a:solidFill>
                </a:rPr>
                <a:t>les boutiques </a:t>
              </a:r>
              <a:r>
                <a:rPr lang="fr-FR" sz="2400" dirty="0" err="1">
                  <a:solidFill>
                    <a:schemeClr val="tx1"/>
                  </a:solidFill>
                </a:rPr>
                <a:t>Pret</a:t>
              </a:r>
              <a:r>
                <a:rPr lang="fr-FR" sz="2400" dirty="0">
                  <a:solidFill>
                    <a:schemeClr val="tx1"/>
                  </a:solidFill>
                </a:rPr>
                <a:t> à manger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Un concept testé &amp; approuvé 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>
                  <a:solidFill>
                    <a:schemeClr val="tx1"/>
                  </a:solidFill>
                </a:rPr>
                <a:t>pour sa personnalisation, 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>
                  <a:solidFill>
                    <a:schemeClr val="tx1"/>
                  </a:solidFill>
                </a:rPr>
                <a:t>boissons à emporter</a:t>
              </a:r>
            </a:p>
          </p:txBody>
        </p:sp>
        <p:sp>
          <p:nvSpPr>
            <p:cNvPr id="10" name="Ellips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E1C4A3E-8943-180B-36E3-0D90DCEB8C31}"/>
                </a:ext>
              </a:extLst>
            </p:cNvPr>
            <p:cNvSpPr/>
            <p:nvPr/>
          </p:nvSpPr>
          <p:spPr>
            <a:xfrm>
              <a:off x="11627297" y="790414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5" name="Ellipse 14">
            <a:hlinkClick r:id="rId8" action="ppaction://hlinksldjump"/>
            <a:extLst>
              <a:ext uri="{FF2B5EF4-FFF2-40B4-BE49-F238E27FC236}">
                <a16:creationId xmlns:a16="http://schemas.microsoft.com/office/drawing/2014/main" id="{D14F7997-E55B-4165-A7AE-B5A0FB8C6EC0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8" action="ppaction://hlinksldjump"/>
            <a:extLst>
              <a:ext uri="{FF2B5EF4-FFF2-40B4-BE49-F238E27FC236}">
                <a16:creationId xmlns:a16="http://schemas.microsoft.com/office/drawing/2014/main" id="{B7857BF8-A487-F309-B3F3-6C03DDD383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C0F93AFE-00C9-CD74-30C7-B771E8791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DEE608B2-AC7F-4DE1-1378-1DA5652EF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627" y="4191253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EC23A933-9A27-631C-3708-8E2E51D22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69" y="664788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50322B4C-3B0E-796C-9650-54F0B9933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299" y="3007495"/>
            <a:ext cx="533401" cy="69004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BD37058-F17E-D604-244C-69C22BFC26E9}"/>
              </a:ext>
            </a:extLst>
          </p:cNvPr>
          <p:cNvGrpSpPr/>
          <p:nvPr/>
        </p:nvGrpSpPr>
        <p:grpSpPr>
          <a:xfrm>
            <a:off x="6886439" y="3682452"/>
            <a:ext cx="5047005" cy="2397699"/>
            <a:chOff x="7206713" y="780429"/>
            <a:chExt cx="5047005" cy="2397699"/>
          </a:xfrm>
        </p:grpSpPr>
        <p:sp>
          <p:nvSpPr>
            <p:cNvPr id="9" name="Rectangle : coins arrondis 8">
              <a:hlinkClick r:id="rId7" action="ppaction://hlinksldjump"/>
              <a:extLst>
                <a:ext uri="{FF2B5EF4-FFF2-40B4-BE49-F238E27FC236}">
                  <a16:creationId xmlns:a16="http://schemas.microsoft.com/office/drawing/2014/main" id="{AC2E536D-D5B4-D1F6-BAAD-D0933C72BF8A}"/>
                </a:ext>
              </a:extLst>
            </p:cNvPr>
            <p:cNvSpPr/>
            <p:nvPr/>
          </p:nvSpPr>
          <p:spPr>
            <a:xfrm>
              <a:off x="7206713" y="1126101"/>
              <a:ext cx="4733650" cy="2052027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Machine professionnelle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Concept en libre service 24/24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Grand écran tactile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Facile à utiliser</a:t>
              </a:r>
            </a:p>
          </p:txBody>
        </p:sp>
        <p:sp>
          <p:nvSpPr>
            <p:cNvPr id="10" name="Ellips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3B474A5-564C-D4CE-8017-7AF5B8F6982B}"/>
                </a:ext>
              </a:extLst>
            </p:cNvPr>
            <p:cNvSpPr/>
            <p:nvPr/>
          </p:nvSpPr>
          <p:spPr>
            <a:xfrm>
              <a:off x="11308321" y="780429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5" name="Ellipse 14">
            <a:hlinkClick r:id="rId8" action="ppaction://hlinksldjump"/>
            <a:extLst>
              <a:ext uri="{FF2B5EF4-FFF2-40B4-BE49-F238E27FC236}">
                <a16:creationId xmlns:a16="http://schemas.microsoft.com/office/drawing/2014/main" id="{9AA808A6-991C-63A0-7833-FEA91AE0451A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8" action="ppaction://hlinksldjump"/>
            <a:extLst>
              <a:ext uri="{FF2B5EF4-FFF2-40B4-BE49-F238E27FC236}">
                <a16:creationId xmlns:a16="http://schemas.microsoft.com/office/drawing/2014/main" id="{CBE21EF8-7FD3-CB54-E4E3-85EB1393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1787F347-74B4-4394-84EA-9EDA51DB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8767CE1-CEC6-DDB5-FB19-0C09A3C6F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627" y="4191253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1B808F5D-8ACA-1014-040B-3D006FFC7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469" y="664788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B586F616-BC88-F7C2-2D3E-4CB4EC64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3007495"/>
            <a:ext cx="533401" cy="69004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D858091-79AF-5B46-1436-FECF57A738D2}"/>
              </a:ext>
            </a:extLst>
          </p:cNvPr>
          <p:cNvGrpSpPr/>
          <p:nvPr/>
        </p:nvGrpSpPr>
        <p:grpSpPr>
          <a:xfrm>
            <a:off x="5603358" y="3352519"/>
            <a:ext cx="6335232" cy="2796362"/>
            <a:chOff x="6166884" y="758265"/>
            <a:chExt cx="6335232" cy="2796362"/>
          </a:xfrm>
        </p:grpSpPr>
        <p:sp>
          <p:nvSpPr>
            <p:cNvPr id="9" name="Rectangle : coins arrondis 8">
              <a:hlinkClick r:id="rId7" action="ppaction://hlinksldjump"/>
              <a:extLst>
                <a:ext uri="{FF2B5EF4-FFF2-40B4-BE49-F238E27FC236}">
                  <a16:creationId xmlns:a16="http://schemas.microsoft.com/office/drawing/2014/main" id="{A7D03B42-2263-2A88-58D9-54CCAFF8519A}"/>
                </a:ext>
              </a:extLst>
            </p:cNvPr>
            <p:cNvSpPr/>
            <p:nvPr/>
          </p:nvSpPr>
          <p:spPr>
            <a:xfrm>
              <a:off x="6166884" y="993699"/>
              <a:ext cx="6081823" cy="2560928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100% recettes Bio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Recettes personnalisables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Café grains 100 % Arabica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Lait de vache ou de soja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Des boissons gourmandes de haute qualité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Plusieurs formats disponible</a:t>
              </a:r>
            </a:p>
          </p:txBody>
        </p:sp>
        <p:sp>
          <p:nvSpPr>
            <p:cNvPr id="10" name="Ellips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F9BE057-D212-1A63-E3A0-568BB61CEDFA}"/>
                </a:ext>
              </a:extLst>
            </p:cNvPr>
            <p:cNvSpPr/>
            <p:nvPr/>
          </p:nvSpPr>
          <p:spPr>
            <a:xfrm>
              <a:off x="11556719" y="758265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5" name="Ellipse 14">
            <a:hlinkClick r:id="rId8" action="ppaction://hlinksldjump"/>
            <a:extLst>
              <a:ext uri="{FF2B5EF4-FFF2-40B4-BE49-F238E27FC236}">
                <a16:creationId xmlns:a16="http://schemas.microsoft.com/office/drawing/2014/main" id="{A88D6A92-1809-1C48-9D7D-CA447B459A56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8" action="ppaction://hlinksldjump"/>
            <a:extLst>
              <a:ext uri="{FF2B5EF4-FFF2-40B4-BE49-F238E27FC236}">
                <a16:creationId xmlns:a16="http://schemas.microsoft.com/office/drawing/2014/main" id="{DC92CE5F-27F3-337F-EF86-1BB5670CE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hlinkClick r:id="rId2" action="ppaction://hlinksldjump"/>
            <a:extLst>
              <a:ext uri="{FF2B5EF4-FFF2-40B4-BE49-F238E27FC236}">
                <a16:creationId xmlns:a16="http://schemas.microsoft.com/office/drawing/2014/main" id="{0E9DC71B-6753-75AF-09ED-3DFDBBBF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oneTexte 10">
            <a:hlinkClick r:id="rId2" action="ppaction://hlinksldjump"/>
            <a:extLst>
              <a:ext uri="{FF2B5EF4-FFF2-40B4-BE49-F238E27FC236}">
                <a16:creationId xmlns:a16="http://schemas.microsoft.com/office/drawing/2014/main" id="{4A48608F-145E-418D-2BAF-2D8E22D80FDA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Fontaine à eau &amp; fontaine aromatisée</a:t>
            </a:r>
          </a:p>
        </p:txBody>
      </p:sp>
      <p:pic>
        <p:nvPicPr>
          <p:cNvPr id="3" name="Image 2" descr="Une image contenant personne, homme, intérieur, debout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D22E3354-E1ED-2A87-DF33-C8D4A121F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54" y="1358068"/>
            <a:ext cx="4632885" cy="4632885"/>
          </a:xfrm>
          <a:prstGeom prst="rect">
            <a:avLst/>
          </a:prstGeom>
        </p:spPr>
      </p:pic>
      <p:pic>
        <p:nvPicPr>
          <p:cNvPr id="21" name="Image 20">
            <a:hlinkClick r:id="rId4" action="ppaction://hlinksldjump"/>
            <a:extLst>
              <a:ext uri="{FF2B5EF4-FFF2-40B4-BE49-F238E27FC236}">
                <a16:creationId xmlns:a16="http://schemas.microsoft.com/office/drawing/2014/main" id="{20468B5B-DF9E-1E17-5281-02BF6297A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997" y="4630009"/>
            <a:ext cx="727166" cy="1018033"/>
          </a:xfrm>
          <a:prstGeom prst="rect">
            <a:avLst/>
          </a:prstGeom>
        </p:spPr>
      </p:pic>
      <p:pic>
        <p:nvPicPr>
          <p:cNvPr id="5" name="Image 4" descr="Une image contenant intérieur, cafetière, appareil de cuisine&#10;&#10;Description générée automatiquement">
            <a:hlinkClick r:id="rId7" action="ppaction://hlinksldjump"/>
            <a:extLst>
              <a:ext uri="{FF2B5EF4-FFF2-40B4-BE49-F238E27FC236}">
                <a16:creationId xmlns:a16="http://schemas.microsoft.com/office/drawing/2014/main" id="{A6E09882-4338-D805-9098-640F8F5C4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690" y="1358068"/>
            <a:ext cx="4632688" cy="4632688"/>
          </a:xfrm>
          <a:prstGeom prst="rect">
            <a:avLst/>
          </a:prstGeom>
        </p:spPr>
      </p:pic>
      <p:pic>
        <p:nvPicPr>
          <p:cNvPr id="23" name="Image 22">
            <a:hlinkClick r:id="rId7" action="ppaction://hlinksldjump"/>
            <a:extLst>
              <a:ext uri="{FF2B5EF4-FFF2-40B4-BE49-F238E27FC236}">
                <a16:creationId xmlns:a16="http://schemas.microsoft.com/office/drawing/2014/main" id="{65B73392-9689-EEE5-C3E6-4B6BBC617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003" y="3825419"/>
            <a:ext cx="727166" cy="1018033"/>
          </a:xfrm>
          <a:prstGeom prst="rect">
            <a:avLst/>
          </a:prstGeom>
        </p:spPr>
      </p:pic>
      <p:sp>
        <p:nvSpPr>
          <p:cNvPr id="24" name="Ellipse 23">
            <a:hlinkClick r:id="rId9" action="ppaction://hlinksldjump"/>
            <a:extLst>
              <a:ext uri="{FF2B5EF4-FFF2-40B4-BE49-F238E27FC236}">
                <a16:creationId xmlns:a16="http://schemas.microsoft.com/office/drawing/2014/main" id="{0A0455E3-FD03-DBE1-3223-6D457EC247F5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hlinkClick r:id="rId9" action="ppaction://hlinksldjump"/>
            <a:extLst>
              <a:ext uri="{FF2B5EF4-FFF2-40B4-BE49-F238E27FC236}">
                <a16:creationId xmlns:a16="http://schemas.microsoft.com/office/drawing/2014/main" id="{BF9E9E69-15A4-B16D-9C9C-A2EADEE9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0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sol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C7EDA938-118D-D645-E40B-A7B5DA8D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D018A72-18DC-BACE-037A-24BAD2FDCA98}"/>
              </a:ext>
            </a:extLst>
          </p:cNvPr>
          <p:cNvGrpSpPr/>
          <p:nvPr/>
        </p:nvGrpSpPr>
        <p:grpSpPr>
          <a:xfrm>
            <a:off x="7761767" y="416798"/>
            <a:ext cx="4304414" cy="3984874"/>
            <a:chOff x="7761767" y="416798"/>
            <a:chExt cx="4304414" cy="3984874"/>
          </a:xfrm>
        </p:grpSpPr>
        <p:sp>
          <p:nvSpPr>
            <p:cNvPr id="10" name="Rectangle : coins arrondi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56EA73E9-3CDF-2308-7E78-32E718F0D47E}"/>
                </a:ext>
              </a:extLst>
            </p:cNvPr>
            <p:cNvSpPr/>
            <p:nvPr/>
          </p:nvSpPr>
          <p:spPr>
            <a:xfrm>
              <a:off x="7761767" y="776178"/>
              <a:ext cx="4178596" cy="3625494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Fontaine compacte et design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Facile d’utilisation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Eco-conçue et 100% réparable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Pour une réduction du plastique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Système d’hygiène intégré </a:t>
              </a:r>
            </a:p>
          </p:txBody>
        </p:sp>
        <p:sp>
          <p:nvSpPr>
            <p:cNvPr id="13" name="Ellips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E4A739F8-7381-649B-7905-71494AD9696D}"/>
                </a:ext>
              </a:extLst>
            </p:cNvPr>
            <p:cNvSpPr/>
            <p:nvPr/>
          </p:nvSpPr>
          <p:spPr>
            <a:xfrm>
              <a:off x="11120784" y="416798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6" name="Ellipse 15">
            <a:hlinkClick r:id="rId5" action="ppaction://hlinksldjump"/>
            <a:extLst>
              <a:ext uri="{FF2B5EF4-FFF2-40B4-BE49-F238E27FC236}">
                <a16:creationId xmlns:a16="http://schemas.microsoft.com/office/drawing/2014/main" id="{0D6C097E-6E5B-65B8-1E2E-2407E14B22F6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hlinkClick r:id="rId5" action="ppaction://hlinksldjump"/>
            <a:extLst>
              <a:ext uri="{FF2B5EF4-FFF2-40B4-BE49-F238E27FC236}">
                <a16:creationId xmlns:a16="http://schemas.microsoft.com/office/drawing/2014/main" id="{0231C464-8153-D96C-EE26-98222CEE4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 action="ppaction://hlinksldjump"/>
            <a:extLst>
              <a:ext uri="{FF2B5EF4-FFF2-40B4-BE49-F238E27FC236}">
                <a16:creationId xmlns:a16="http://schemas.microsoft.com/office/drawing/2014/main" id="{D639CCC4-E9CF-3996-DCEE-3805B1471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hlinkClick r:id="rId4" action="ppaction://hlinksldjump"/>
            <a:extLst>
              <a:ext uri="{FF2B5EF4-FFF2-40B4-BE49-F238E27FC236}">
                <a16:creationId xmlns:a16="http://schemas.microsoft.com/office/drawing/2014/main" id="{6C4C89F6-F660-15FF-3DC2-9416C480C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286" y="4768812"/>
            <a:ext cx="727166" cy="1018033"/>
          </a:xfrm>
          <a:prstGeom prst="rect">
            <a:avLst/>
          </a:prstGeom>
        </p:spPr>
      </p:pic>
      <p:sp>
        <p:nvSpPr>
          <p:cNvPr id="11" name="Ellipse 10">
            <a:hlinkClick r:id="rId6" action="ppaction://hlinksldjump"/>
            <a:extLst>
              <a:ext uri="{FF2B5EF4-FFF2-40B4-BE49-F238E27FC236}">
                <a16:creationId xmlns:a16="http://schemas.microsoft.com/office/drawing/2014/main" id="{C1E61F33-5CE6-BC19-5002-7C2F517BCCF7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hlinkClick r:id="rId6" action="ppaction://hlinksldjump"/>
            <a:extLst>
              <a:ext uri="{FF2B5EF4-FFF2-40B4-BE49-F238E27FC236}">
                <a16:creationId xmlns:a16="http://schemas.microsoft.com/office/drawing/2014/main" id="{0633E2F9-6149-A83D-2E44-03EFC484B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  <p:pic>
        <p:nvPicPr>
          <p:cNvPr id="15" name="Image 14">
            <a:hlinkClick r:id="rId8" action="ppaction://hlinksldjump"/>
            <a:extLst>
              <a:ext uri="{FF2B5EF4-FFF2-40B4-BE49-F238E27FC236}">
                <a16:creationId xmlns:a16="http://schemas.microsoft.com/office/drawing/2014/main" id="{E088F2F3-B0D5-E7B4-0071-0BE3AC9CB8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5417" y="391886"/>
            <a:ext cx="1630184" cy="2301821"/>
          </a:xfrm>
          <a:prstGeom prst="rect">
            <a:avLst/>
          </a:prstGeom>
        </p:spPr>
      </p:pic>
      <p:pic>
        <p:nvPicPr>
          <p:cNvPr id="16" name="Image 15">
            <a:hlinkClick r:id="rId8" action="ppaction://hlinksldjump"/>
            <a:extLst>
              <a:ext uri="{FF2B5EF4-FFF2-40B4-BE49-F238E27FC236}">
                <a16:creationId xmlns:a16="http://schemas.microsoft.com/office/drawing/2014/main" id="{62CB457B-EBB2-F030-780D-7AEB1347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9" y="712069"/>
            <a:ext cx="727166" cy="10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2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hlinkClick r:id="rId2" action="ppaction://hlinksldjump"/>
            <a:extLst>
              <a:ext uri="{FF2B5EF4-FFF2-40B4-BE49-F238E27FC236}">
                <a16:creationId xmlns:a16="http://schemas.microsoft.com/office/drawing/2014/main" id="{53AF3A23-2B73-8D11-B156-3A5A5734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 16">
            <a:hlinkClick r:id="rId4" action="ppaction://hlinksldjump"/>
            <a:extLst>
              <a:ext uri="{FF2B5EF4-FFF2-40B4-BE49-F238E27FC236}">
                <a16:creationId xmlns:a16="http://schemas.microsoft.com/office/drawing/2014/main" id="{8B580C68-DC8F-D677-FB02-195BC4EC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286" y="4768812"/>
            <a:ext cx="727166" cy="101803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DB0AB45-930F-79F4-B64E-43085F711DB6}"/>
              </a:ext>
            </a:extLst>
          </p:cNvPr>
          <p:cNvGrpSpPr/>
          <p:nvPr/>
        </p:nvGrpSpPr>
        <p:grpSpPr>
          <a:xfrm>
            <a:off x="7779919" y="391886"/>
            <a:ext cx="4304414" cy="5375427"/>
            <a:chOff x="7627519" y="1670832"/>
            <a:chExt cx="4304414" cy="5375427"/>
          </a:xfrm>
        </p:grpSpPr>
        <p:sp>
          <p:nvSpPr>
            <p:cNvPr id="7" name="Rectangle : coins arrondis 6">
              <a:hlinkClick r:id="rId2" action="ppaction://hlinksldjump"/>
              <a:extLst>
                <a:ext uri="{FF2B5EF4-FFF2-40B4-BE49-F238E27FC236}">
                  <a16:creationId xmlns:a16="http://schemas.microsoft.com/office/drawing/2014/main" id="{FE0AAA7C-3ADD-F4A5-14DD-1E86084A25D6}"/>
                </a:ext>
              </a:extLst>
            </p:cNvPr>
            <p:cNvSpPr/>
            <p:nvPr/>
          </p:nvSpPr>
          <p:spPr>
            <a:xfrm>
              <a:off x="7627519" y="2070847"/>
              <a:ext cx="4178596" cy="4975412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Une gamme complète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Formats compacts (sur socle ou sur meuble)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Boissons variées : eaux fraîches, chaude, plate, ou gazeuse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Fournisseurs européens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Un système d’hygiène optimal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Adapté pour les gourdes*</a:t>
              </a:r>
            </a:p>
            <a:p>
              <a:endParaRPr lang="fr-FR" sz="2400" dirty="0">
                <a:solidFill>
                  <a:schemeClr val="tx1"/>
                </a:solidFill>
              </a:endParaRPr>
            </a:p>
            <a:p>
              <a:r>
                <a:rPr lang="fr-FR" dirty="0">
                  <a:solidFill>
                    <a:schemeClr val="tx1"/>
                  </a:solidFill>
                </a:rPr>
                <a:t>*catalogue de gourdes sur demande</a:t>
              </a:r>
            </a:p>
          </p:txBody>
        </p:sp>
        <p:sp>
          <p:nvSpPr>
            <p:cNvPr id="8" name="Ellipse 7">
              <a:hlinkClick r:id="rId2" action="ppaction://hlinksldjump"/>
              <a:extLst>
                <a:ext uri="{FF2B5EF4-FFF2-40B4-BE49-F238E27FC236}">
                  <a16:creationId xmlns:a16="http://schemas.microsoft.com/office/drawing/2014/main" id="{73EA7DFF-0D6F-258C-3BBE-D08B71368771}"/>
                </a:ext>
              </a:extLst>
            </p:cNvPr>
            <p:cNvSpPr/>
            <p:nvPr/>
          </p:nvSpPr>
          <p:spPr>
            <a:xfrm>
              <a:off x="10986536" y="1670832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20" name="Ellipse 19">
            <a:hlinkClick r:id="rId6" action="ppaction://hlinksldjump"/>
            <a:extLst>
              <a:ext uri="{FF2B5EF4-FFF2-40B4-BE49-F238E27FC236}">
                <a16:creationId xmlns:a16="http://schemas.microsoft.com/office/drawing/2014/main" id="{F3305003-83E3-272F-D070-FF5B864AF1A2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hlinkClick r:id="rId6" action="ppaction://hlinksldjump"/>
            <a:extLst>
              <a:ext uri="{FF2B5EF4-FFF2-40B4-BE49-F238E27FC236}">
                <a16:creationId xmlns:a16="http://schemas.microsoft.com/office/drawing/2014/main" id="{8B18255A-7FFC-3E19-4BDC-6780DEDCC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  <p:pic>
        <p:nvPicPr>
          <p:cNvPr id="22" name="Image 21">
            <a:hlinkClick r:id="rId8" action="ppaction://hlinksldjump"/>
            <a:extLst>
              <a:ext uri="{FF2B5EF4-FFF2-40B4-BE49-F238E27FC236}">
                <a16:creationId xmlns:a16="http://schemas.microsoft.com/office/drawing/2014/main" id="{DD9DEE76-3264-4A69-19EA-FE038CE06E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5417" y="391886"/>
            <a:ext cx="1630184" cy="2301821"/>
          </a:xfrm>
          <a:prstGeom prst="rect">
            <a:avLst/>
          </a:prstGeom>
        </p:spPr>
      </p:pic>
      <p:pic>
        <p:nvPicPr>
          <p:cNvPr id="23" name="Image 22">
            <a:hlinkClick r:id="rId8" action="ppaction://hlinksldjump"/>
            <a:extLst>
              <a:ext uri="{FF2B5EF4-FFF2-40B4-BE49-F238E27FC236}">
                <a16:creationId xmlns:a16="http://schemas.microsoft.com/office/drawing/2014/main" id="{DC396B81-63FF-6B37-6460-6EF4EB674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9" y="712069"/>
            <a:ext cx="727166" cy="10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4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fenêtre, mur, intérieu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35917F40-F542-BA4F-9A95-5DA8822A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hlinkClick r:id="rId4" action="ppaction://hlinksldjump"/>
            <a:extLst>
              <a:ext uri="{FF2B5EF4-FFF2-40B4-BE49-F238E27FC236}">
                <a16:creationId xmlns:a16="http://schemas.microsoft.com/office/drawing/2014/main" id="{0705FDE0-D8A3-7B7E-3789-28FD87DC1F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9661" y="351971"/>
            <a:ext cx="4358397" cy="6154057"/>
          </a:xfrm>
          <a:prstGeom prst="rect">
            <a:avLst/>
          </a:prstGeom>
        </p:spPr>
      </p:pic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88A060C4-4BDE-7CE1-3F67-EE2AADCEAADF}"/>
              </a:ext>
            </a:extLst>
          </p:cNvPr>
          <p:cNvSpPr/>
          <p:nvPr/>
        </p:nvSpPr>
        <p:spPr>
          <a:xfrm>
            <a:off x="4255360" y="0"/>
            <a:ext cx="945397" cy="945397"/>
          </a:xfrm>
          <a:prstGeom prst="ellipse">
            <a:avLst/>
          </a:prstGeom>
          <a:solidFill>
            <a:srgbClr val="CC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500" b="1" dirty="0">
                <a:solidFill>
                  <a:srgbClr val="4F1745"/>
                </a:solidFill>
              </a:rPr>
              <a:t>X</a:t>
            </a:r>
          </a:p>
        </p:txBody>
      </p:sp>
      <p:pic>
        <p:nvPicPr>
          <p:cNvPr id="8" name="Image 7">
            <a:hlinkClick r:id="rId6" action="ppaction://hlinksldjump"/>
            <a:extLst>
              <a:ext uri="{FF2B5EF4-FFF2-40B4-BE49-F238E27FC236}">
                <a16:creationId xmlns:a16="http://schemas.microsoft.com/office/drawing/2014/main" id="{E42B4CF5-BEAB-B2D3-4B3D-3527C2E5F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286" y="4768812"/>
            <a:ext cx="727166" cy="1018033"/>
          </a:xfrm>
          <a:prstGeom prst="rect">
            <a:avLst/>
          </a:prstGeom>
        </p:spPr>
      </p:pic>
      <p:sp>
        <p:nvSpPr>
          <p:cNvPr id="13" name="Ellipse 12">
            <a:hlinkClick r:id="rId8" action="ppaction://hlinksldjump"/>
            <a:extLst>
              <a:ext uri="{FF2B5EF4-FFF2-40B4-BE49-F238E27FC236}">
                <a16:creationId xmlns:a16="http://schemas.microsoft.com/office/drawing/2014/main" id="{F12DEFF1-5AB2-2587-A58E-A5EF443ABB81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hlinkClick r:id="rId8" action="ppaction://hlinksldjump"/>
            <a:extLst>
              <a:ext uri="{FF2B5EF4-FFF2-40B4-BE49-F238E27FC236}">
                <a16:creationId xmlns:a16="http://schemas.microsoft.com/office/drawing/2014/main" id="{5671BD83-FD45-F645-A784-B6F30ACC0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 action="ppaction://hlinksldjump"/>
            <a:extLst>
              <a:ext uri="{FF2B5EF4-FFF2-40B4-BE49-F238E27FC236}">
                <a16:creationId xmlns:a16="http://schemas.microsoft.com/office/drawing/2014/main" id="{725263E9-F68B-338E-1734-7C421785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A19688-8E7E-858C-E97D-C820B8CD27E8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solutions café</a:t>
            </a:r>
          </a:p>
        </p:txBody>
      </p:sp>
      <p:pic>
        <p:nvPicPr>
          <p:cNvPr id="8" name="Image 7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40920019-591A-837C-3489-E9F5E8E4A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653" y="3429000"/>
            <a:ext cx="919454" cy="906319"/>
          </a:xfrm>
          <a:prstGeom prst="rect">
            <a:avLst/>
          </a:prstGeom>
        </p:spPr>
      </p:pic>
      <p:pic>
        <p:nvPicPr>
          <p:cNvPr id="10" name="Image 9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8650168C-AE20-B164-8897-7DDECFE59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114" y="2548951"/>
            <a:ext cx="893184" cy="880049"/>
          </a:xfrm>
          <a:prstGeom prst="rect">
            <a:avLst/>
          </a:prstGeom>
        </p:spPr>
      </p:pic>
      <p:pic>
        <p:nvPicPr>
          <p:cNvPr id="12" name="Image 11">
            <a:hlinkClick r:id="rId4" action="ppaction://hlinksldjump"/>
            <a:extLst>
              <a:ext uri="{FF2B5EF4-FFF2-40B4-BE49-F238E27FC236}">
                <a16:creationId xmlns:a16="http://schemas.microsoft.com/office/drawing/2014/main" id="{897CB097-172A-3B3D-F71D-0D79ACE34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010" y="3481540"/>
            <a:ext cx="886616" cy="853779"/>
          </a:xfrm>
          <a:prstGeom prst="rect">
            <a:avLst/>
          </a:prstGeom>
        </p:spPr>
      </p:pic>
      <p:pic>
        <p:nvPicPr>
          <p:cNvPr id="24" name="Image 23">
            <a:hlinkClick r:id="rId8" action="ppaction://hlinksldjump"/>
            <a:extLst>
              <a:ext uri="{FF2B5EF4-FFF2-40B4-BE49-F238E27FC236}">
                <a16:creationId xmlns:a16="http://schemas.microsoft.com/office/drawing/2014/main" id="{5BC9333A-D79A-7809-B9A7-798060CABD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70700" y="2431421"/>
            <a:ext cx="2322854" cy="2286785"/>
          </a:xfrm>
          <a:prstGeom prst="rect">
            <a:avLst/>
          </a:prstGeom>
        </p:spPr>
      </p:pic>
      <p:pic>
        <p:nvPicPr>
          <p:cNvPr id="27" name="Image 26" descr="Une image contenant logo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A5AD98EE-CDE2-1E64-0216-CB73A8C0EA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1200" y="2431421"/>
            <a:ext cx="2206907" cy="2206907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777E4F2-5679-9F45-9D2A-EAAC3BD87EAA}"/>
              </a:ext>
            </a:extLst>
          </p:cNvPr>
          <p:cNvCxnSpPr/>
          <p:nvPr/>
        </p:nvCxnSpPr>
        <p:spPr>
          <a:xfrm>
            <a:off x="4983192" y="1397479"/>
            <a:ext cx="2225615" cy="0"/>
          </a:xfrm>
          <a:prstGeom prst="line">
            <a:avLst/>
          </a:prstGeom>
          <a:ln w="19050">
            <a:solidFill>
              <a:srgbClr val="4F1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D3C8C11-5EC7-6619-1209-60CEA6A76823}"/>
              </a:ext>
            </a:extLst>
          </p:cNvPr>
          <p:cNvSpPr/>
          <p:nvPr/>
        </p:nvSpPr>
        <p:spPr>
          <a:xfrm>
            <a:off x="4870700" y="2420598"/>
            <a:ext cx="2206907" cy="2206907"/>
          </a:xfrm>
          <a:prstGeom prst="rect">
            <a:avLst/>
          </a:prstGeom>
          <a:noFill/>
          <a:ln w="19050">
            <a:solidFill>
              <a:srgbClr val="CCA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59FD5-8A30-91EB-AE64-D5F466EECF62}"/>
              </a:ext>
            </a:extLst>
          </p:cNvPr>
          <p:cNvSpPr/>
          <p:nvPr/>
        </p:nvSpPr>
        <p:spPr>
          <a:xfrm>
            <a:off x="1351123" y="2420598"/>
            <a:ext cx="2206907" cy="2206907"/>
          </a:xfrm>
          <a:prstGeom prst="rect">
            <a:avLst/>
          </a:prstGeom>
          <a:noFill/>
          <a:ln w="19050">
            <a:solidFill>
              <a:srgbClr val="CCA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hlinkClick r:id="rId12" action="ppaction://hlinksldjump"/>
            <a:extLst>
              <a:ext uri="{FF2B5EF4-FFF2-40B4-BE49-F238E27FC236}">
                <a16:creationId xmlns:a16="http://schemas.microsoft.com/office/drawing/2014/main" id="{C40DD193-1111-AE81-1B1E-F61EA0205C59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hlinkClick r:id="rId12" action="ppaction://hlinksldjump"/>
            <a:extLst>
              <a:ext uri="{FF2B5EF4-FFF2-40B4-BE49-F238E27FC236}">
                <a16:creationId xmlns:a16="http://schemas.microsoft.com/office/drawing/2014/main" id="{E6657F7F-3AE2-3473-882E-68B4BAA489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4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1509D5F7-EF52-D8FE-2C33-E91269AC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C6DC481E-2949-AED9-45C0-FFFE7C387FB3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petite faim ?</a:t>
            </a:r>
          </a:p>
        </p:txBody>
      </p:sp>
      <p:sp>
        <p:nvSpPr>
          <p:cNvPr id="6" name="Ellipse 5">
            <a:hlinkClick r:id="rId5" action="ppaction://hlinksldjump"/>
            <a:extLst>
              <a:ext uri="{FF2B5EF4-FFF2-40B4-BE49-F238E27FC236}">
                <a16:creationId xmlns:a16="http://schemas.microsoft.com/office/drawing/2014/main" id="{1764A550-633D-2199-56B6-92A6FCB92D81}"/>
              </a:ext>
            </a:extLst>
          </p:cNvPr>
          <p:cNvSpPr/>
          <p:nvPr/>
        </p:nvSpPr>
        <p:spPr>
          <a:xfrm>
            <a:off x="8639941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hlinkClick r:id="rId6" action="ppaction://hlinksldjump"/>
            <a:extLst>
              <a:ext uri="{FF2B5EF4-FFF2-40B4-BE49-F238E27FC236}">
                <a16:creationId xmlns:a16="http://schemas.microsoft.com/office/drawing/2014/main" id="{A07724EF-2961-A659-E3DB-597FACC274FE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hlinkClick r:id="rId7" action="ppaction://hlinksldjump"/>
            <a:extLst>
              <a:ext uri="{FF2B5EF4-FFF2-40B4-BE49-F238E27FC236}">
                <a16:creationId xmlns:a16="http://schemas.microsoft.com/office/drawing/2014/main" id="{1DB358BC-2F07-BF25-368E-04EBE700597A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hlinkClick r:id="rId7" action="ppaction://hlinksldjump"/>
            <a:extLst>
              <a:ext uri="{FF2B5EF4-FFF2-40B4-BE49-F238E27FC236}">
                <a16:creationId xmlns:a16="http://schemas.microsoft.com/office/drawing/2014/main" id="{AFED8A7B-BB6C-447F-3F05-887BA089C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89" y="2295271"/>
            <a:ext cx="3373718" cy="2837090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3306F65B-2C2A-27B9-64EA-BFCC42054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173" y="2485061"/>
            <a:ext cx="3028508" cy="2119956"/>
          </a:xfrm>
          <a:prstGeom prst="rect">
            <a:avLst/>
          </a:prstGeom>
        </p:spPr>
      </p:pic>
      <p:pic>
        <p:nvPicPr>
          <p:cNvPr id="14" name="Image 13" descr="Une image contenant tasse, café, table, assiet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954735AB-B269-6EB6-F447-90ED938CD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941" y="2485061"/>
            <a:ext cx="3489929" cy="2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10610FEB-E9B6-C72A-D614-100D2742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2043B7A8-89E6-749A-565B-52C25E07FDDC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petite faim ?</a:t>
            </a:r>
          </a:p>
        </p:txBody>
      </p:sp>
      <p:sp>
        <p:nvSpPr>
          <p:cNvPr id="6" name="Ellipse 5">
            <a:hlinkClick r:id="rId5" action="ppaction://hlinksldjump"/>
            <a:extLst>
              <a:ext uri="{FF2B5EF4-FFF2-40B4-BE49-F238E27FC236}">
                <a16:creationId xmlns:a16="http://schemas.microsoft.com/office/drawing/2014/main" id="{1749CE68-5C6D-C922-B08C-868990C3E766}"/>
              </a:ext>
            </a:extLst>
          </p:cNvPr>
          <p:cNvSpPr/>
          <p:nvPr/>
        </p:nvSpPr>
        <p:spPr>
          <a:xfrm>
            <a:off x="8639941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hlinkClick r:id="rId6" action="ppaction://hlinksldjump"/>
            <a:extLst>
              <a:ext uri="{FF2B5EF4-FFF2-40B4-BE49-F238E27FC236}">
                <a16:creationId xmlns:a16="http://schemas.microsoft.com/office/drawing/2014/main" id="{2B523C1B-5022-8566-8287-62EAF60893B0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hlinkClick r:id="rId2" action="ppaction://hlinksldjump"/>
            <a:extLst>
              <a:ext uri="{FF2B5EF4-FFF2-40B4-BE49-F238E27FC236}">
                <a16:creationId xmlns:a16="http://schemas.microsoft.com/office/drawing/2014/main" id="{5F04693D-E781-BDD3-18D4-E7CC1D30B163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hlinkClick r:id="rId2" action="ppaction://hlinksldjump"/>
            <a:extLst>
              <a:ext uri="{FF2B5EF4-FFF2-40B4-BE49-F238E27FC236}">
                <a16:creationId xmlns:a16="http://schemas.microsoft.com/office/drawing/2014/main" id="{74AFB84C-4EB4-72C3-CE20-24D200C15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89" y="2295271"/>
            <a:ext cx="3373718" cy="283709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D5DAA3E3-027E-C6C6-2AF6-C4C776FBE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173" y="2485061"/>
            <a:ext cx="3028508" cy="2119956"/>
          </a:xfrm>
          <a:prstGeom prst="rect">
            <a:avLst/>
          </a:prstGeom>
        </p:spPr>
      </p:pic>
      <p:pic>
        <p:nvPicPr>
          <p:cNvPr id="11" name="Image 10" descr="Une image contenant tasse, café, table, assiet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1BF13DF2-25FC-76D0-3B30-98B5838BD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941" y="2485061"/>
            <a:ext cx="3489929" cy="249483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3903D50-EFB9-3FC1-6DB0-B0FE127D7A07}"/>
              </a:ext>
            </a:extLst>
          </p:cNvPr>
          <p:cNvGrpSpPr/>
          <p:nvPr/>
        </p:nvGrpSpPr>
        <p:grpSpPr>
          <a:xfrm>
            <a:off x="3143647" y="1440411"/>
            <a:ext cx="5621215" cy="3893507"/>
            <a:chOff x="7206712" y="301953"/>
            <a:chExt cx="5621215" cy="3893507"/>
          </a:xfrm>
        </p:grpSpPr>
        <p:sp>
          <p:nvSpPr>
            <p:cNvPr id="13" name="Rectangle : coins arrondis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B6C0FCD-6FE6-1E61-B8A4-0CBFF9A36E01}"/>
                </a:ext>
              </a:extLst>
            </p:cNvPr>
            <p:cNvSpPr/>
            <p:nvPr/>
          </p:nvSpPr>
          <p:spPr>
            <a:xfrm>
              <a:off x="7206712" y="774651"/>
              <a:ext cx="5340477" cy="3420809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Large choix de snacks &amp; boissons fraîches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Des grandes marques connues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Des nouveautés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Les plus grands succès de votre secteur d’activité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% de snacks et boissons fraîches sont fabriquées en France</a:t>
              </a:r>
            </a:p>
          </p:txBody>
        </p:sp>
        <p:sp>
          <p:nvSpPr>
            <p:cNvPr id="14" name="Ellips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8F1FBF-E3EB-8853-D2CC-E3E6DD798513}"/>
                </a:ext>
              </a:extLst>
            </p:cNvPr>
            <p:cNvSpPr/>
            <p:nvPr/>
          </p:nvSpPr>
          <p:spPr>
            <a:xfrm>
              <a:off x="11882530" y="301953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0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A83B217C-5252-A0A7-F5F3-E2F21176D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76695634-29C1-10F1-A9C5-BD206BE7B112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petite faim ?</a:t>
            </a:r>
          </a:p>
        </p:txBody>
      </p:sp>
      <p:sp>
        <p:nvSpPr>
          <p:cNvPr id="6" name="Ellipse 5">
            <a:hlinkClick r:id="rId5" action="ppaction://hlinksldjump"/>
            <a:extLst>
              <a:ext uri="{FF2B5EF4-FFF2-40B4-BE49-F238E27FC236}">
                <a16:creationId xmlns:a16="http://schemas.microsoft.com/office/drawing/2014/main" id="{AE8C068E-FAD4-459B-740F-F2590472D7A0}"/>
              </a:ext>
            </a:extLst>
          </p:cNvPr>
          <p:cNvSpPr/>
          <p:nvPr/>
        </p:nvSpPr>
        <p:spPr>
          <a:xfrm>
            <a:off x="8639941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9080E36C-0F62-8CBE-F567-890423C83FFC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hlinkClick r:id="rId6" action="ppaction://hlinksldjump"/>
            <a:extLst>
              <a:ext uri="{FF2B5EF4-FFF2-40B4-BE49-F238E27FC236}">
                <a16:creationId xmlns:a16="http://schemas.microsoft.com/office/drawing/2014/main" id="{BB8B8932-960D-7BAC-BE38-1DF1EEFEEAD1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hlinkClick r:id="rId6" action="ppaction://hlinksldjump"/>
            <a:extLst>
              <a:ext uri="{FF2B5EF4-FFF2-40B4-BE49-F238E27FC236}">
                <a16:creationId xmlns:a16="http://schemas.microsoft.com/office/drawing/2014/main" id="{2CAE8560-6D5E-2203-65C0-861F05A4D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89" y="2295271"/>
            <a:ext cx="3373718" cy="283709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2352B357-18A8-6B70-8646-6037AB642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173" y="2485061"/>
            <a:ext cx="3028508" cy="2119956"/>
          </a:xfrm>
          <a:prstGeom prst="rect">
            <a:avLst/>
          </a:prstGeom>
        </p:spPr>
      </p:pic>
      <p:pic>
        <p:nvPicPr>
          <p:cNvPr id="11" name="Image 10" descr="Une image contenant tasse, café, table, assiet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A0ED61A6-657F-2395-7A30-C596F1A1AF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941" y="2485061"/>
            <a:ext cx="3489929" cy="249483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9DE6132-33B9-1EA3-9D1C-0E9F5AE1A198}"/>
              </a:ext>
            </a:extLst>
          </p:cNvPr>
          <p:cNvGrpSpPr/>
          <p:nvPr/>
        </p:nvGrpSpPr>
        <p:grpSpPr>
          <a:xfrm>
            <a:off x="7357771" y="1381471"/>
            <a:ext cx="4499110" cy="5090043"/>
            <a:chOff x="8328817" y="301953"/>
            <a:chExt cx="4499110" cy="5090043"/>
          </a:xfrm>
        </p:grpSpPr>
        <p:sp>
          <p:nvSpPr>
            <p:cNvPr id="13" name="Rectangle : coins arrondis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9387DEAA-8C38-3819-9DB2-B93C8E9447F8}"/>
                </a:ext>
              </a:extLst>
            </p:cNvPr>
            <p:cNvSpPr/>
            <p:nvPr/>
          </p:nvSpPr>
          <p:spPr>
            <a:xfrm>
              <a:off x="8328817" y="774651"/>
              <a:ext cx="4218372" cy="4617345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Une gamme Sesam pour des produits plus sains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Savoureuse, Équilibrée, Sans conservateur, permettant d’avoir une Alimentation saine avec Moins de sucres, de sel et de gras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Des solutions pour réduire le plastique</a:t>
              </a:r>
            </a:p>
          </p:txBody>
        </p:sp>
        <p:sp>
          <p:nvSpPr>
            <p:cNvPr id="14" name="Ellips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F453E6DC-70C6-1134-E4DE-A55D92B52BB1}"/>
                </a:ext>
              </a:extLst>
            </p:cNvPr>
            <p:cNvSpPr/>
            <p:nvPr/>
          </p:nvSpPr>
          <p:spPr>
            <a:xfrm>
              <a:off x="11882530" y="301953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7D80E440-514A-35A1-EB4F-0C523103DC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76F0D9C9-6507-0199-EF9A-9725848ACEE2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petite faim ?</a:t>
            </a:r>
          </a:p>
        </p:txBody>
      </p:sp>
      <p:sp>
        <p:nvSpPr>
          <p:cNvPr id="6" name="Ellipse 5">
            <a:hlinkClick r:id="rId2" action="ppaction://hlinksldjump"/>
            <a:extLst>
              <a:ext uri="{FF2B5EF4-FFF2-40B4-BE49-F238E27FC236}">
                <a16:creationId xmlns:a16="http://schemas.microsoft.com/office/drawing/2014/main" id="{0F33257C-811C-1BCB-3E4B-FBBF89D46F55}"/>
              </a:ext>
            </a:extLst>
          </p:cNvPr>
          <p:cNvSpPr/>
          <p:nvPr/>
        </p:nvSpPr>
        <p:spPr>
          <a:xfrm>
            <a:off x="8639941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hlinkClick r:id="rId5" action="ppaction://hlinksldjump"/>
            <a:extLst>
              <a:ext uri="{FF2B5EF4-FFF2-40B4-BE49-F238E27FC236}">
                <a16:creationId xmlns:a16="http://schemas.microsoft.com/office/drawing/2014/main" id="{126EC269-C38B-A92C-D112-F3748EE27874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hlinkClick r:id="rId6" action="ppaction://hlinksldjump"/>
            <a:extLst>
              <a:ext uri="{FF2B5EF4-FFF2-40B4-BE49-F238E27FC236}">
                <a16:creationId xmlns:a16="http://schemas.microsoft.com/office/drawing/2014/main" id="{5631D47B-0F12-C906-1FD5-7528B96F7352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hlinkClick r:id="rId6" action="ppaction://hlinksldjump"/>
            <a:extLst>
              <a:ext uri="{FF2B5EF4-FFF2-40B4-BE49-F238E27FC236}">
                <a16:creationId xmlns:a16="http://schemas.microsoft.com/office/drawing/2014/main" id="{0F55149B-34ED-F0F8-CC1E-787F4B2B4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89" y="2295271"/>
            <a:ext cx="3373718" cy="283709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CAB67193-E332-E1B0-EB85-0A7E33540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173" y="2485061"/>
            <a:ext cx="3028508" cy="2119956"/>
          </a:xfrm>
          <a:prstGeom prst="rect">
            <a:avLst/>
          </a:prstGeom>
        </p:spPr>
      </p:pic>
      <p:pic>
        <p:nvPicPr>
          <p:cNvPr id="11" name="Image 10" descr="Une image contenant tasse, café, table, assiett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03168D0-7B64-A542-6A05-7019F7CB4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0941" y="2485061"/>
            <a:ext cx="3489929" cy="249483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6CC5E8D-A7B7-7D69-B3E5-6B30077C93AC}"/>
              </a:ext>
            </a:extLst>
          </p:cNvPr>
          <p:cNvGrpSpPr/>
          <p:nvPr/>
        </p:nvGrpSpPr>
        <p:grpSpPr>
          <a:xfrm>
            <a:off x="6032908" y="1381471"/>
            <a:ext cx="3891232" cy="3360211"/>
            <a:chOff x="8936695" y="301953"/>
            <a:chExt cx="3891232" cy="3360211"/>
          </a:xfrm>
        </p:grpSpPr>
        <p:sp>
          <p:nvSpPr>
            <p:cNvPr id="13" name="Rectangle : coins arrondis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171BA29-23B2-9F6F-2018-EA483E1D05C6}"/>
                </a:ext>
              </a:extLst>
            </p:cNvPr>
            <p:cNvSpPr/>
            <p:nvPr/>
          </p:nvSpPr>
          <p:spPr>
            <a:xfrm>
              <a:off x="8936695" y="774651"/>
              <a:ext cx="3610494" cy="2887513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Un programme d’animations toute l’année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bg1"/>
                  </a:solidFill>
                </a:rPr>
                <a:t>Animations cadeau, boisson chaude, rotation de gamme</a:t>
              </a:r>
            </a:p>
          </p:txBody>
        </p:sp>
        <p:sp>
          <p:nvSpPr>
            <p:cNvPr id="14" name="Ellipse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7A07CD-69B5-97E6-ECE7-AA2A09078CF1}"/>
                </a:ext>
              </a:extLst>
            </p:cNvPr>
            <p:cNvSpPr/>
            <p:nvPr/>
          </p:nvSpPr>
          <p:spPr>
            <a:xfrm>
              <a:off x="11882530" y="301953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7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hlinkClick r:id="rId2" action="ppaction://hlinksldjump"/>
            <a:extLst>
              <a:ext uri="{FF2B5EF4-FFF2-40B4-BE49-F238E27FC236}">
                <a16:creationId xmlns:a16="http://schemas.microsoft.com/office/drawing/2014/main" id="{0E8AE867-86AB-AC25-F738-507EE39E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564307EF-2EE4-20F4-E812-DFBA3FDF969D}"/>
              </a:ext>
            </a:extLst>
          </p:cNvPr>
          <p:cNvSpPr/>
          <p:nvPr/>
        </p:nvSpPr>
        <p:spPr>
          <a:xfrm>
            <a:off x="3376038" y="3330844"/>
            <a:ext cx="2507910" cy="158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Rectangle 63">
            <a:hlinkClick r:id="rId2" action="ppaction://hlinksldjump"/>
            <a:extLst>
              <a:ext uri="{FF2B5EF4-FFF2-40B4-BE49-F238E27FC236}">
                <a16:creationId xmlns:a16="http://schemas.microsoft.com/office/drawing/2014/main" id="{12568A37-44B2-2353-7948-9DEC1D34B011}"/>
              </a:ext>
            </a:extLst>
          </p:cNvPr>
          <p:cNvSpPr/>
          <p:nvPr/>
        </p:nvSpPr>
        <p:spPr>
          <a:xfrm>
            <a:off x="6282076" y="3330844"/>
            <a:ext cx="2507910" cy="158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9D466CAC-7879-8E99-78B1-DD720BD9BB4C}"/>
              </a:ext>
            </a:extLst>
          </p:cNvPr>
          <p:cNvSpPr/>
          <p:nvPr/>
        </p:nvSpPr>
        <p:spPr>
          <a:xfrm>
            <a:off x="9175589" y="3330844"/>
            <a:ext cx="2507910" cy="158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hlinkClick r:id="rId2" action="ppaction://hlinksldjump"/>
            <a:extLst>
              <a:ext uri="{FF2B5EF4-FFF2-40B4-BE49-F238E27FC236}">
                <a16:creationId xmlns:a16="http://schemas.microsoft.com/office/drawing/2014/main" id="{4F23A89D-7B22-8D2C-FE18-EB3C9C366FF9}"/>
              </a:ext>
            </a:extLst>
          </p:cNvPr>
          <p:cNvSpPr/>
          <p:nvPr/>
        </p:nvSpPr>
        <p:spPr>
          <a:xfrm>
            <a:off x="8147998" y="-170604"/>
            <a:ext cx="2187860" cy="2187860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logo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F7E960E7-59F9-3B1D-656C-12718C7C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146" y="-102006"/>
            <a:ext cx="2777708" cy="1959571"/>
          </a:xfrm>
          <a:prstGeom prst="rect">
            <a:avLst/>
          </a:prstGeom>
        </p:spPr>
      </p:pic>
      <p:pic>
        <p:nvPicPr>
          <p:cNvPr id="3" name="Image 2" descr="Une image contenant personne, intérieur, mur, debout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30F5A44-C2E5-D8BC-FDAF-D0A8A099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00" y="1747418"/>
            <a:ext cx="2507808" cy="1583427"/>
          </a:xfrm>
          <a:prstGeom prst="rect">
            <a:avLst/>
          </a:prstGeom>
        </p:spPr>
      </p:pic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904A24C-81FD-828F-7B0E-D1E7251C9373}"/>
              </a:ext>
            </a:extLst>
          </p:cNvPr>
          <p:cNvSpPr/>
          <p:nvPr/>
        </p:nvSpPr>
        <p:spPr>
          <a:xfrm>
            <a:off x="470000" y="3330844"/>
            <a:ext cx="2507910" cy="158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>
            <a:hlinkClick r:id="rId2" action="ppaction://hlinksldjump"/>
            <a:extLst>
              <a:ext uri="{FF2B5EF4-FFF2-40B4-BE49-F238E27FC236}">
                <a16:creationId xmlns:a16="http://schemas.microsoft.com/office/drawing/2014/main" id="{C088CBEE-E19E-5AB6-0FB8-7F0C239AE523}"/>
              </a:ext>
            </a:extLst>
          </p:cNvPr>
          <p:cNvSpPr txBox="1"/>
          <p:nvPr/>
        </p:nvSpPr>
        <p:spPr>
          <a:xfrm>
            <a:off x="469897" y="3317854"/>
            <a:ext cx="2507807" cy="400110"/>
          </a:xfrm>
          <a:prstGeom prst="rect">
            <a:avLst/>
          </a:prstGeom>
          <a:solidFill>
            <a:srgbClr val="CCA6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Notre savoir-faire</a:t>
            </a:r>
          </a:p>
        </p:txBody>
      </p:sp>
      <p:sp>
        <p:nvSpPr>
          <p:cNvPr id="25" name="Rectangle 24">
            <a:hlinkClick r:id="rId2" action="ppaction://hlinksldjump"/>
            <a:extLst>
              <a:ext uri="{FF2B5EF4-FFF2-40B4-BE49-F238E27FC236}">
                <a16:creationId xmlns:a16="http://schemas.microsoft.com/office/drawing/2014/main" id="{498D0635-A34A-6215-CCB2-973B5A96833B}"/>
              </a:ext>
            </a:extLst>
          </p:cNvPr>
          <p:cNvSpPr/>
          <p:nvPr/>
        </p:nvSpPr>
        <p:spPr>
          <a:xfrm>
            <a:off x="470000" y="4927261"/>
            <a:ext cx="2507910" cy="93671"/>
          </a:xfrm>
          <a:prstGeom prst="rect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>
            <a:hlinkClick r:id="rId2" action="ppaction://hlinksldjump"/>
            <a:extLst>
              <a:ext uri="{FF2B5EF4-FFF2-40B4-BE49-F238E27FC236}">
                <a16:creationId xmlns:a16="http://schemas.microsoft.com/office/drawing/2014/main" id="{D33CE233-B023-11A4-18C2-6F50A956F4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71903" y="1747418"/>
            <a:ext cx="2507806" cy="1583427"/>
          </a:xfrm>
          <a:prstGeom prst="rect">
            <a:avLst/>
          </a:prstGeom>
        </p:spPr>
      </p:pic>
      <p:sp>
        <p:nvSpPr>
          <p:cNvPr id="37" name="ZoneTexte 36">
            <a:hlinkClick r:id="rId2" action="ppaction://hlinksldjump"/>
            <a:extLst>
              <a:ext uri="{FF2B5EF4-FFF2-40B4-BE49-F238E27FC236}">
                <a16:creationId xmlns:a16="http://schemas.microsoft.com/office/drawing/2014/main" id="{72D02794-D4E2-7846-FCA4-B5F501915B54}"/>
              </a:ext>
            </a:extLst>
          </p:cNvPr>
          <p:cNvSpPr txBox="1"/>
          <p:nvPr/>
        </p:nvSpPr>
        <p:spPr>
          <a:xfrm>
            <a:off x="3371799" y="3317854"/>
            <a:ext cx="2507807" cy="400110"/>
          </a:xfrm>
          <a:prstGeom prst="rect">
            <a:avLst/>
          </a:prstGeom>
          <a:solidFill>
            <a:srgbClr val="CCA6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Démarche RSE</a:t>
            </a:r>
          </a:p>
        </p:txBody>
      </p:sp>
      <p:sp>
        <p:nvSpPr>
          <p:cNvPr id="38" name="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5D65AAB1-C306-B2CA-6C65-CE8A101A8E0D}"/>
              </a:ext>
            </a:extLst>
          </p:cNvPr>
          <p:cNvSpPr/>
          <p:nvPr/>
        </p:nvSpPr>
        <p:spPr>
          <a:xfrm>
            <a:off x="3371902" y="4918723"/>
            <a:ext cx="2507910" cy="93671"/>
          </a:xfrm>
          <a:prstGeom prst="rect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0" name="Image 39" descr="Une image contenant personne, intérieur, mur, debout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3E62C7CB-51FE-C0E9-859E-976C95B23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598" y="1747418"/>
            <a:ext cx="2507808" cy="1583427"/>
          </a:xfrm>
          <a:prstGeom prst="rect">
            <a:avLst/>
          </a:prstGeom>
        </p:spPr>
      </p:pic>
      <p:sp>
        <p:nvSpPr>
          <p:cNvPr id="43" name="ZoneTexte 42">
            <a:hlinkClick r:id="rId2" action="ppaction://hlinksldjump"/>
            <a:extLst>
              <a:ext uri="{FF2B5EF4-FFF2-40B4-BE49-F238E27FC236}">
                <a16:creationId xmlns:a16="http://schemas.microsoft.com/office/drawing/2014/main" id="{4882C894-C949-4B75-B4F1-7BD8400EDADF}"/>
              </a:ext>
            </a:extLst>
          </p:cNvPr>
          <p:cNvSpPr txBox="1"/>
          <p:nvPr/>
        </p:nvSpPr>
        <p:spPr>
          <a:xfrm>
            <a:off x="6273495" y="3317854"/>
            <a:ext cx="2507807" cy="400110"/>
          </a:xfrm>
          <a:prstGeom prst="rect">
            <a:avLst/>
          </a:prstGeom>
          <a:solidFill>
            <a:srgbClr val="CCA6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qualité</a:t>
            </a:r>
          </a:p>
        </p:txBody>
      </p:sp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id="{7DC1082F-A81E-FF88-5A9C-BC8D16F00D83}"/>
              </a:ext>
            </a:extLst>
          </p:cNvPr>
          <p:cNvSpPr/>
          <p:nvPr/>
        </p:nvSpPr>
        <p:spPr>
          <a:xfrm>
            <a:off x="6273598" y="4916861"/>
            <a:ext cx="2507910" cy="93671"/>
          </a:xfrm>
          <a:prstGeom prst="rect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6" name="Image 45">
            <a:hlinkClick r:id="rId2" action="ppaction://hlinksldjump"/>
            <a:extLst>
              <a:ext uri="{FF2B5EF4-FFF2-40B4-BE49-F238E27FC236}">
                <a16:creationId xmlns:a16="http://schemas.microsoft.com/office/drawing/2014/main" id="{236A9F52-E58E-D786-6A43-F671280A8C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78448" y="1747418"/>
            <a:ext cx="2507806" cy="1583427"/>
          </a:xfrm>
          <a:prstGeom prst="rect">
            <a:avLst/>
          </a:prstGeom>
        </p:spPr>
      </p:pic>
      <p:sp>
        <p:nvSpPr>
          <p:cNvPr id="49" name="ZoneTexte 48">
            <a:hlinkClick r:id="rId2" action="ppaction://hlinksldjump"/>
            <a:extLst>
              <a:ext uri="{FF2B5EF4-FFF2-40B4-BE49-F238E27FC236}">
                <a16:creationId xmlns:a16="http://schemas.microsoft.com/office/drawing/2014/main" id="{BB0213DD-725B-1025-0BF0-317B55B4E6BB}"/>
              </a:ext>
            </a:extLst>
          </p:cNvPr>
          <p:cNvSpPr txBox="1"/>
          <p:nvPr/>
        </p:nvSpPr>
        <p:spPr>
          <a:xfrm>
            <a:off x="9178344" y="3317854"/>
            <a:ext cx="2507807" cy="400110"/>
          </a:xfrm>
          <a:prstGeom prst="rect">
            <a:avLst/>
          </a:prstGeom>
          <a:solidFill>
            <a:srgbClr val="CCA66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Satisfaction client</a:t>
            </a:r>
          </a:p>
        </p:txBody>
      </p:sp>
      <p:sp>
        <p:nvSpPr>
          <p:cNvPr id="50" name="Rectangle 49">
            <a:hlinkClick r:id="rId2" action="ppaction://hlinksldjump"/>
            <a:extLst>
              <a:ext uri="{FF2B5EF4-FFF2-40B4-BE49-F238E27FC236}">
                <a16:creationId xmlns:a16="http://schemas.microsoft.com/office/drawing/2014/main" id="{60876E6D-ACD8-7143-F862-E19E93156B60}"/>
              </a:ext>
            </a:extLst>
          </p:cNvPr>
          <p:cNvSpPr/>
          <p:nvPr/>
        </p:nvSpPr>
        <p:spPr>
          <a:xfrm>
            <a:off x="9178447" y="4924777"/>
            <a:ext cx="2507910" cy="93671"/>
          </a:xfrm>
          <a:prstGeom prst="rect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ZoneTexte 51">
            <a:hlinkClick r:id="rId2" action="ppaction://hlinksldjump"/>
            <a:extLst>
              <a:ext uri="{FF2B5EF4-FFF2-40B4-BE49-F238E27FC236}">
                <a16:creationId xmlns:a16="http://schemas.microsoft.com/office/drawing/2014/main" id="{09CF2C06-175A-CBC4-EDBE-D3160867CB98}"/>
              </a:ext>
            </a:extLst>
          </p:cNvPr>
          <p:cNvSpPr txBox="1"/>
          <p:nvPr/>
        </p:nvSpPr>
        <p:spPr>
          <a:xfrm>
            <a:off x="3371799" y="5139067"/>
            <a:ext cx="25078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ym typeface="Wingdings" panose="05000000000000000000" pitchFamily="2" charset="2"/>
              </a:rPr>
              <a:t>100% marc </a:t>
            </a:r>
            <a:br>
              <a:rPr lang="fr-FR" sz="1500" b="1" dirty="0">
                <a:sym typeface="Wingdings" panose="05000000000000000000" pitchFamily="2" charset="2"/>
              </a:rPr>
            </a:br>
            <a:r>
              <a:rPr lang="fr-FR" sz="1500" b="1" dirty="0">
                <a:sym typeface="Wingdings" panose="05000000000000000000" pitchFamily="2" charset="2"/>
              </a:rPr>
              <a:t>de café recyclé en 2022 </a:t>
            </a:r>
            <a:br>
              <a:rPr lang="fr-FR" sz="1500" b="1" dirty="0">
                <a:sym typeface="Wingdings" panose="05000000000000000000" pitchFamily="2" charset="2"/>
              </a:rPr>
            </a:br>
            <a:r>
              <a:rPr lang="fr-FR" sz="1500" b="1" dirty="0">
                <a:sym typeface="Wingdings" panose="05000000000000000000" pitchFamily="2" charset="2"/>
              </a:rPr>
              <a:t>c’est </a:t>
            </a:r>
            <a:r>
              <a:rPr lang="fr-FR" sz="1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497 000 kg récoltés</a:t>
            </a:r>
            <a:endParaRPr lang="fr-FR" sz="1500" b="1" i="1" dirty="0"/>
          </a:p>
        </p:txBody>
      </p:sp>
      <p:sp>
        <p:nvSpPr>
          <p:cNvPr id="54" name="ZoneTexte 53">
            <a:hlinkClick r:id="rId2" action="ppaction://hlinksldjump"/>
            <a:extLst>
              <a:ext uri="{FF2B5EF4-FFF2-40B4-BE49-F238E27FC236}">
                <a16:creationId xmlns:a16="http://schemas.microsoft.com/office/drawing/2014/main" id="{70011C7F-62EB-C41C-DAAD-F4E101E5C4AF}"/>
              </a:ext>
            </a:extLst>
          </p:cNvPr>
          <p:cNvSpPr txBox="1"/>
          <p:nvPr/>
        </p:nvSpPr>
        <p:spPr>
          <a:xfrm>
            <a:off x="6258434" y="5139067"/>
            <a:ext cx="25078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ym typeface="Wingdings" panose="05000000000000000000" pitchFamily="2" charset="2"/>
              </a:rPr>
              <a:t>Un taux de disponibilité </a:t>
            </a:r>
            <a:br>
              <a:rPr lang="fr-FR" sz="1500" b="1" dirty="0">
                <a:sym typeface="Wingdings" panose="05000000000000000000" pitchFamily="2" charset="2"/>
              </a:rPr>
            </a:br>
            <a:r>
              <a:rPr lang="fr-FR" sz="1500" b="1" dirty="0">
                <a:sym typeface="Wingdings" panose="05000000000000000000" pitchFamily="2" charset="2"/>
              </a:rPr>
              <a:t>des machines de 99%</a:t>
            </a:r>
            <a:endParaRPr lang="fr-FR" sz="1500" b="1" i="1" dirty="0"/>
          </a:p>
        </p:txBody>
      </p:sp>
      <p:sp>
        <p:nvSpPr>
          <p:cNvPr id="55" name="ZoneTexte 54">
            <a:hlinkClick r:id="rId2" action="ppaction://hlinksldjump"/>
            <a:extLst>
              <a:ext uri="{FF2B5EF4-FFF2-40B4-BE49-F238E27FC236}">
                <a16:creationId xmlns:a16="http://schemas.microsoft.com/office/drawing/2014/main" id="{8B8F7C61-EA24-5A44-4C13-064C831E5A1D}"/>
              </a:ext>
            </a:extLst>
          </p:cNvPr>
          <p:cNvSpPr txBox="1"/>
          <p:nvPr/>
        </p:nvSpPr>
        <p:spPr>
          <a:xfrm>
            <a:off x="9171964" y="5139067"/>
            <a:ext cx="25078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/>
              <a:t>95% de nos clients trouvent que Maison </a:t>
            </a:r>
            <a:r>
              <a:rPr lang="fr-FR" sz="1500" b="1" dirty="0" err="1"/>
              <a:t>Lyovel</a:t>
            </a:r>
            <a:r>
              <a:rPr lang="fr-FR" sz="1500" b="1" dirty="0"/>
              <a:t> est </a:t>
            </a:r>
            <a:br>
              <a:rPr lang="fr-FR" sz="1500" b="1" dirty="0"/>
            </a:br>
            <a:r>
              <a:rPr lang="fr-FR" sz="1500" b="1" dirty="0"/>
              <a:t>à l’écoute de ses clients*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F349C62-16D6-BA94-63E2-EA8746A86F5A}"/>
              </a:ext>
            </a:extLst>
          </p:cNvPr>
          <p:cNvSpPr txBox="1"/>
          <p:nvPr/>
        </p:nvSpPr>
        <p:spPr>
          <a:xfrm>
            <a:off x="9171964" y="5987480"/>
            <a:ext cx="2507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0" i="1" dirty="0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*Clients de plus de 15 ans d’ancienneté, </a:t>
            </a:r>
            <a:br>
              <a:rPr lang="fr-FR" sz="1000" b="0" i="1" dirty="0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000" b="0" i="1" dirty="0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Source : Etude </a:t>
            </a:r>
            <a:r>
              <a:rPr lang="fr-FR" sz="1000" b="0" i="1" dirty="0" err="1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Ifop</a:t>
            </a:r>
            <a:r>
              <a:rPr lang="fr-FR" sz="1000" b="0" i="1" dirty="0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réalisée en juin 2019 sur un échantillon représentatif de 100 clients Maison </a:t>
            </a:r>
            <a:r>
              <a:rPr lang="fr-FR" sz="1000" b="0" i="1" dirty="0" err="1">
                <a:solidFill>
                  <a:srgbClr val="2E17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Lyovel</a:t>
            </a:r>
            <a:endParaRPr lang="fr-FR" sz="1000" i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Ellipse 16">
            <a:hlinkClick r:id="rId8" action="ppaction://hlinksldjump"/>
            <a:extLst>
              <a:ext uri="{FF2B5EF4-FFF2-40B4-BE49-F238E27FC236}">
                <a16:creationId xmlns:a16="http://schemas.microsoft.com/office/drawing/2014/main" id="{75717B62-FD91-42FA-6A12-C5F7D7073EDA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hlinkClick r:id="rId8" action="ppaction://hlinksldjump"/>
            <a:extLst>
              <a:ext uri="{FF2B5EF4-FFF2-40B4-BE49-F238E27FC236}">
                <a16:creationId xmlns:a16="http://schemas.microsoft.com/office/drawing/2014/main" id="{E7177DA1-E399-A5B7-D965-C24EEF4FD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  <p:sp>
        <p:nvSpPr>
          <p:cNvPr id="20" name="Ellipse 19">
            <a:hlinkClick r:id="rId2" action="ppaction://hlinksldjump"/>
            <a:extLst>
              <a:ext uri="{FF2B5EF4-FFF2-40B4-BE49-F238E27FC236}">
                <a16:creationId xmlns:a16="http://schemas.microsoft.com/office/drawing/2014/main" id="{E7768059-BB86-A3F3-E802-366FF768126F}"/>
              </a:ext>
            </a:extLst>
          </p:cNvPr>
          <p:cNvSpPr/>
          <p:nvPr/>
        </p:nvSpPr>
        <p:spPr>
          <a:xfrm>
            <a:off x="-820904" y="5693065"/>
            <a:ext cx="4396568" cy="4396568"/>
          </a:xfrm>
          <a:prstGeom prst="ellipse">
            <a:avLst/>
          </a:prstGeom>
          <a:solidFill>
            <a:srgbClr val="CCA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A2C9B5A-666A-81A2-49BE-50BD383877E9}"/>
              </a:ext>
            </a:extLst>
          </p:cNvPr>
          <p:cNvSpPr txBox="1"/>
          <p:nvPr/>
        </p:nvSpPr>
        <p:spPr>
          <a:xfrm>
            <a:off x="29736" y="6092129"/>
            <a:ext cx="276961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700" b="1" dirty="0">
                <a:solidFill>
                  <a:schemeClr val="bg1"/>
                </a:solidFill>
              </a:rPr>
              <a:t>400 personnes </a:t>
            </a:r>
            <a:r>
              <a:rPr lang="fr-FR" sz="1700" dirty="0">
                <a:solidFill>
                  <a:schemeClr val="bg1"/>
                </a:solidFill>
              </a:rPr>
              <a:t>vous accompagnent chaque jour</a:t>
            </a:r>
          </a:p>
        </p:txBody>
      </p:sp>
      <p:sp>
        <p:nvSpPr>
          <p:cNvPr id="62" name="ZoneTexte 61">
            <a:hlinkClick r:id="rId2" action="ppaction://hlinksldjump"/>
            <a:extLst>
              <a:ext uri="{FF2B5EF4-FFF2-40B4-BE49-F238E27FC236}">
                <a16:creationId xmlns:a16="http://schemas.microsoft.com/office/drawing/2014/main" id="{A89FD345-45E7-5C44-0F58-7BC38E70A338}"/>
              </a:ext>
            </a:extLst>
          </p:cNvPr>
          <p:cNvSpPr txBox="1"/>
          <p:nvPr/>
        </p:nvSpPr>
        <p:spPr>
          <a:xfrm>
            <a:off x="7551499" y="428245"/>
            <a:ext cx="33808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Le saviez-vous ? </a:t>
            </a:r>
          </a:p>
          <a:p>
            <a:pPr algn="ctr"/>
            <a:r>
              <a:rPr lang="fr-FR" sz="1500" dirty="0">
                <a:solidFill>
                  <a:schemeClr val="bg1"/>
                </a:solidFill>
              </a:rPr>
              <a:t>+ de 200 millions </a:t>
            </a:r>
            <a:br>
              <a:rPr lang="fr-FR" sz="1500" dirty="0">
                <a:solidFill>
                  <a:schemeClr val="bg1"/>
                </a:solidFill>
              </a:rPr>
            </a:br>
            <a:r>
              <a:rPr lang="fr-FR" sz="1500" dirty="0">
                <a:solidFill>
                  <a:schemeClr val="bg1"/>
                </a:solidFill>
              </a:rPr>
              <a:t>de boissons servies </a:t>
            </a:r>
            <a:br>
              <a:rPr lang="fr-FR" sz="1500" dirty="0">
                <a:solidFill>
                  <a:schemeClr val="bg1"/>
                </a:solidFill>
              </a:rPr>
            </a:br>
            <a:r>
              <a:rPr lang="fr-FR" sz="1500" dirty="0">
                <a:solidFill>
                  <a:schemeClr val="bg1"/>
                </a:solidFill>
              </a:rPr>
              <a:t>chaque année </a:t>
            </a:r>
          </a:p>
        </p:txBody>
      </p:sp>
      <p:sp>
        <p:nvSpPr>
          <p:cNvPr id="66" name="ZoneTexte 65">
            <a:hlinkClick r:id="rId2" action="ppaction://hlinksldjump"/>
            <a:extLst>
              <a:ext uri="{FF2B5EF4-FFF2-40B4-BE49-F238E27FC236}">
                <a16:creationId xmlns:a16="http://schemas.microsoft.com/office/drawing/2014/main" id="{E91CEA4F-3B2F-C758-3ED4-B0E4D124459E}"/>
              </a:ext>
            </a:extLst>
          </p:cNvPr>
          <p:cNvSpPr txBox="1"/>
          <p:nvPr/>
        </p:nvSpPr>
        <p:spPr>
          <a:xfrm>
            <a:off x="510030" y="3812553"/>
            <a:ext cx="240947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50 ans de savoir-faire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Une expertise café 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Notre engagement : réactivité </a:t>
            </a:r>
            <a:br>
              <a:rPr lang="fr-FR" sz="1250" dirty="0">
                <a:sym typeface="Wingdings" panose="05000000000000000000" pitchFamily="2" charset="2"/>
              </a:rPr>
            </a:br>
            <a:r>
              <a:rPr lang="fr-FR" sz="1250" dirty="0">
                <a:sym typeface="Wingdings" panose="05000000000000000000" pitchFamily="2" charset="2"/>
              </a:rPr>
              <a:t>&amp; proximité géographique</a:t>
            </a:r>
          </a:p>
        </p:txBody>
      </p:sp>
      <p:sp>
        <p:nvSpPr>
          <p:cNvPr id="67" name="ZoneTexte 66">
            <a:hlinkClick r:id="rId2" action="ppaction://hlinksldjump"/>
            <a:extLst>
              <a:ext uri="{FF2B5EF4-FFF2-40B4-BE49-F238E27FC236}">
                <a16:creationId xmlns:a16="http://schemas.microsoft.com/office/drawing/2014/main" id="{B6B9DA4D-2BFC-2A40-BDEF-E79FFB06D612}"/>
              </a:ext>
            </a:extLst>
          </p:cNvPr>
          <p:cNvSpPr txBox="1"/>
          <p:nvPr/>
        </p:nvSpPr>
        <p:spPr>
          <a:xfrm>
            <a:off x="3411932" y="3812553"/>
            <a:ext cx="2409479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Un approvisionnement responsable (café, snack)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Réduire notre emprunte carbone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Connecter les personnes</a:t>
            </a:r>
          </a:p>
        </p:txBody>
      </p:sp>
      <p:sp>
        <p:nvSpPr>
          <p:cNvPr id="68" name="ZoneTexte 67">
            <a:hlinkClick r:id="rId2" action="ppaction://hlinksldjump"/>
            <a:extLst>
              <a:ext uri="{FF2B5EF4-FFF2-40B4-BE49-F238E27FC236}">
                <a16:creationId xmlns:a16="http://schemas.microsoft.com/office/drawing/2014/main" id="{D4E5415B-FFB3-0EE9-9F9F-2E52807EF595}"/>
              </a:ext>
            </a:extLst>
          </p:cNvPr>
          <p:cNvSpPr txBox="1"/>
          <p:nvPr/>
        </p:nvSpPr>
        <p:spPr>
          <a:xfrm>
            <a:off x="6313628" y="3812553"/>
            <a:ext cx="2467674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D</a:t>
            </a:r>
            <a:r>
              <a:rPr lang="fr-FR" sz="1250" dirty="0"/>
              <a:t>éveloppé pour vous en total adéquation avec notre métier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/>
              <a:t>Assurer une qualité de service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/>
              <a:t>Permettre de s’améliorer chaque année</a:t>
            </a:r>
          </a:p>
        </p:txBody>
      </p:sp>
      <p:sp>
        <p:nvSpPr>
          <p:cNvPr id="69" name="ZoneTexte 68">
            <a:hlinkClick r:id="rId2" action="ppaction://hlinksldjump"/>
            <a:extLst>
              <a:ext uri="{FF2B5EF4-FFF2-40B4-BE49-F238E27FC236}">
                <a16:creationId xmlns:a16="http://schemas.microsoft.com/office/drawing/2014/main" id="{89D814B6-4671-D6FA-16FE-EFC1BC94BB20}"/>
              </a:ext>
            </a:extLst>
          </p:cNvPr>
          <p:cNvSpPr txBox="1"/>
          <p:nvPr/>
        </p:nvSpPr>
        <p:spPr>
          <a:xfrm>
            <a:off x="9218477" y="3812553"/>
            <a:ext cx="240947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50" dirty="0">
                <a:sym typeface="Wingdings" panose="05000000000000000000" pitchFamily="2" charset="2"/>
              </a:rPr>
              <a:t>Notre priorité : </a:t>
            </a:r>
            <a:br>
              <a:rPr lang="fr-FR" sz="1250" dirty="0">
                <a:sym typeface="Wingdings" panose="05000000000000000000" pitchFamily="2" charset="2"/>
              </a:rPr>
            </a:br>
            <a:r>
              <a:rPr lang="fr-FR" sz="1250" dirty="0">
                <a:sym typeface="Wingdings" panose="05000000000000000000" pitchFamily="2" charset="2"/>
              </a:rPr>
              <a:t>la satisfaction des clients &amp; des consommateurs</a:t>
            </a:r>
          </a:p>
        </p:txBody>
      </p:sp>
    </p:spTree>
    <p:extLst>
      <p:ext uri="{BB962C8B-B14F-4D97-AF65-F5344CB8AC3E}">
        <p14:creationId xmlns:p14="http://schemas.microsoft.com/office/powerpoint/2010/main" val="370072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intérieur, sol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2F30C23-57D7-F786-8F29-D5CE904A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9FB55583-4589-851F-F151-9981C7E2E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771" y="4201886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049D10C2-7436-A657-F9B6-685DC2B98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40" y="3856861"/>
            <a:ext cx="533401" cy="690049"/>
          </a:xfrm>
          <a:prstGeom prst="rect">
            <a:avLst/>
          </a:prstGeom>
        </p:spPr>
      </p:pic>
      <p:pic>
        <p:nvPicPr>
          <p:cNvPr id="10" name="Image 9" descr="Une image contenant diagramme&#10;&#10;Description générée automatiquement">
            <a:hlinkClick r:id="rId7" action="ppaction://hlinksldjump"/>
            <a:extLst>
              <a:ext uri="{FF2B5EF4-FFF2-40B4-BE49-F238E27FC236}">
                <a16:creationId xmlns:a16="http://schemas.microsoft.com/office/drawing/2014/main" id="{D1718DD4-4874-57A8-1200-5E8C6378C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311" y="4195460"/>
            <a:ext cx="533401" cy="690049"/>
          </a:xfrm>
          <a:prstGeom prst="rect">
            <a:avLst/>
          </a:prstGeom>
        </p:spPr>
      </p:pic>
      <p:sp>
        <p:nvSpPr>
          <p:cNvPr id="12" name="Ellipse 11">
            <a:hlinkClick r:id="rId8" action="ppaction://hlinksldjump"/>
            <a:extLst>
              <a:ext uri="{FF2B5EF4-FFF2-40B4-BE49-F238E27FC236}">
                <a16:creationId xmlns:a16="http://schemas.microsoft.com/office/drawing/2014/main" id="{F159F87A-3982-DAE2-371B-3896F5B27265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hlinkClick r:id="rId8" action="ppaction://hlinksldjump"/>
            <a:extLst>
              <a:ext uri="{FF2B5EF4-FFF2-40B4-BE49-F238E27FC236}">
                <a16:creationId xmlns:a16="http://schemas.microsoft.com/office/drawing/2014/main" id="{198B4B49-CB5D-1A02-44DE-46FE1BFD9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sol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43D11B0-25C2-1DE3-04DF-955C60FC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D3CEF4C4-CCF9-1373-C2C3-83972F096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311" y="4195460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12C894DB-6A53-11B3-B93D-D158110F5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771" y="4201886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99CEF44D-8D27-9F7E-F382-D5C47E58D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40" y="3856861"/>
            <a:ext cx="533401" cy="69004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E1A7687-A6C3-1A5E-ACE8-8D5ACDA14AAA}"/>
              </a:ext>
            </a:extLst>
          </p:cNvPr>
          <p:cNvGrpSpPr/>
          <p:nvPr/>
        </p:nvGrpSpPr>
        <p:grpSpPr>
          <a:xfrm>
            <a:off x="7206713" y="790414"/>
            <a:ext cx="4096719" cy="2458624"/>
            <a:chOff x="7206713" y="790414"/>
            <a:chExt cx="4096719" cy="2458624"/>
          </a:xfrm>
        </p:grpSpPr>
        <p:sp>
          <p:nvSpPr>
            <p:cNvPr id="8" name="Rectangle : coins arrondis 7">
              <a:hlinkClick r:id="rId2" action="ppaction://hlinksldjump"/>
              <a:extLst>
                <a:ext uri="{FF2B5EF4-FFF2-40B4-BE49-F238E27FC236}">
                  <a16:creationId xmlns:a16="http://schemas.microsoft.com/office/drawing/2014/main" id="{30F2145B-7C85-CAEE-D800-4122AC0A4C2D}"/>
                </a:ext>
              </a:extLst>
            </p:cNvPr>
            <p:cNvSpPr/>
            <p:nvPr/>
          </p:nvSpPr>
          <p:spPr>
            <a:xfrm>
              <a:off x="7206713" y="1126101"/>
              <a:ext cx="3967566" cy="2122937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>
                  <a:solidFill>
                    <a:schemeClr val="tx1"/>
                  </a:solidFill>
                </a:rPr>
                <a:t>6 </a:t>
              </a:r>
              <a:r>
                <a:rPr lang="fr-FR" sz="2200" dirty="0" err="1">
                  <a:solidFill>
                    <a:schemeClr val="tx1"/>
                  </a:solidFill>
                </a:rPr>
                <a:t>variérés</a:t>
              </a:r>
              <a:r>
                <a:rPr lang="fr-FR" sz="2200" dirty="0">
                  <a:solidFill>
                    <a:schemeClr val="tx1"/>
                  </a:solidFill>
                </a:rPr>
                <a:t> de café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>
                  <a:solidFill>
                    <a:schemeClr val="tx1"/>
                  </a:solidFill>
                </a:rPr>
                <a:t>100% arabica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200" dirty="0">
                  <a:solidFill>
                    <a:schemeClr val="tx1"/>
                  </a:solidFill>
                </a:rPr>
                <a:t>Certifié </a:t>
              </a:r>
              <a:r>
                <a:rPr lang="fr-FR" sz="2200" dirty="0" err="1">
                  <a:solidFill>
                    <a:schemeClr val="tx1"/>
                  </a:solidFill>
                </a:rPr>
                <a:t>Rainforest</a:t>
              </a:r>
              <a:r>
                <a:rPr lang="fr-FR" sz="2200" dirty="0">
                  <a:solidFill>
                    <a:schemeClr val="tx1"/>
                  </a:solidFill>
                </a:rPr>
                <a:t> Alliance</a:t>
              </a:r>
            </a:p>
          </p:txBody>
        </p:sp>
        <p:sp>
          <p:nvSpPr>
            <p:cNvPr id="9" name="Ellips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EEDF5561-F142-9948-91E7-D4E10A08743D}"/>
                </a:ext>
              </a:extLst>
            </p:cNvPr>
            <p:cNvSpPr/>
            <p:nvPr/>
          </p:nvSpPr>
          <p:spPr>
            <a:xfrm>
              <a:off x="10358035" y="790414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3" name="Ellipse 12">
            <a:hlinkClick r:id="rId8" action="ppaction://hlinksldjump"/>
            <a:extLst>
              <a:ext uri="{FF2B5EF4-FFF2-40B4-BE49-F238E27FC236}">
                <a16:creationId xmlns:a16="http://schemas.microsoft.com/office/drawing/2014/main" id="{0E70DE35-E180-382E-8E9D-7DDA73BFDA42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hlinkClick r:id="rId8" action="ppaction://hlinksldjump"/>
            <a:extLst>
              <a:ext uri="{FF2B5EF4-FFF2-40B4-BE49-F238E27FC236}">
                <a16:creationId xmlns:a16="http://schemas.microsoft.com/office/drawing/2014/main" id="{B148E199-A438-C376-71FF-95DAA3E101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sol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43D11B0-25C2-1DE3-04DF-955C60FC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3CEF4C4-CCF9-1373-C2C3-83972F096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311" y="4195460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2C894DB-6A53-11B3-B93D-D158110F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771" y="4201886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9CEF44D-8D27-9F7E-F382-D5C47E58D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40" y="3856861"/>
            <a:ext cx="533401" cy="69004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E1A7687-A6C3-1A5E-ACE8-8D5ACDA14AAA}"/>
              </a:ext>
            </a:extLst>
          </p:cNvPr>
          <p:cNvGrpSpPr/>
          <p:nvPr/>
        </p:nvGrpSpPr>
        <p:grpSpPr>
          <a:xfrm>
            <a:off x="7206713" y="790414"/>
            <a:ext cx="4096719" cy="2458624"/>
            <a:chOff x="7206713" y="790414"/>
            <a:chExt cx="4096719" cy="2458624"/>
          </a:xfrm>
        </p:grpSpPr>
        <p:sp>
          <p:nvSpPr>
            <p:cNvPr id="8" name="Rectangle : coins arrondis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0F2145B-7C85-CAEE-D800-4122AC0A4C2D}"/>
                </a:ext>
              </a:extLst>
            </p:cNvPr>
            <p:cNvSpPr/>
            <p:nvPr/>
          </p:nvSpPr>
          <p:spPr>
            <a:xfrm>
              <a:off x="7206713" y="1126101"/>
              <a:ext cx="3967566" cy="2122937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Facile à utiliser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Ecran tactile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Buses café et eau chaude séparées</a:t>
              </a:r>
            </a:p>
          </p:txBody>
        </p:sp>
        <p:sp>
          <p:nvSpPr>
            <p:cNvPr id="9" name="Ellips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EEDF5561-F142-9948-91E7-D4E10A08743D}"/>
                </a:ext>
              </a:extLst>
            </p:cNvPr>
            <p:cNvSpPr/>
            <p:nvPr/>
          </p:nvSpPr>
          <p:spPr>
            <a:xfrm>
              <a:off x="10358035" y="790414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5" name="Ellipse 14">
            <a:hlinkClick r:id="rId6" action="ppaction://hlinksldjump"/>
            <a:extLst>
              <a:ext uri="{FF2B5EF4-FFF2-40B4-BE49-F238E27FC236}">
                <a16:creationId xmlns:a16="http://schemas.microsoft.com/office/drawing/2014/main" id="{6520623B-2EBC-7316-F940-6A8EF25D5452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6" action="ppaction://hlinksldjump"/>
            <a:extLst>
              <a:ext uri="{FF2B5EF4-FFF2-40B4-BE49-F238E27FC236}">
                <a16:creationId xmlns:a16="http://schemas.microsoft.com/office/drawing/2014/main" id="{FEC4B250-05A8-19E5-E9FC-2E9D1A8A8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sol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43D11B0-25C2-1DE3-04DF-955C60FC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diagramm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D3CEF4C4-CCF9-1373-C2C3-83972F096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311" y="4195460"/>
            <a:ext cx="533401" cy="6900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12C894DB-6A53-11B3-B93D-D158110F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771" y="4201886"/>
            <a:ext cx="533401" cy="690049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hlinkClick r:id="rId6" action="ppaction://hlinksldjump"/>
            <a:extLst>
              <a:ext uri="{FF2B5EF4-FFF2-40B4-BE49-F238E27FC236}">
                <a16:creationId xmlns:a16="http://schemas.microsoft.com/office/drawing/2014/main" id="{99CEF44D-8D27-9F7E-F382-D5C47E58D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840" y="3856861"/>
            <a:ext cx="533401" cy="690049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E1A7687-A6C3-1A5E-ACE8-8D5ACDA14AAA}"/>
              </a:ext>
            </a:extLst>
          </p:cNvPr>
          <p:cNvGrpSpPr/>
          <p:nvPr/>
        </p:nvGrpSpPr>
        <p:grpSpPr>
          <a:xfrm>
            <a:off x="7206712" y="301952"/>
            <a:ext cx="4492960" cy="3893508"/>
            <a:chOff x="7206712" y="301952"/>
            <a:chExt cx="4492960" cy="3893508"/>
          </a:xfrm>
        </p:grpSpPr>
        <p:sp>
          <p:nvSpPr>
            <p:cNvPr id="8" name="Rectangle : coins arrondis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0F2145B-7C85-CAEE-D800-4122AC0A4C2D}"/>
                </a:ext>
              </a:extLst>
            </p:cNvPr>
            <p:cNvSpPr/>
            <p:nvPr/>
          </p:nvSpPr>
          <p:spPr>
            <a:xfrm>
              <a:off x="7206712" y="774651"/>
              <a:ext cx="4284247" cy="3420809"/>
            </a:xfrm>
            <a:prstGeom prst="roundRect">
              <a:avLst/>
            </a:prstGeom>
            <a:solidFill>
              <a:srgbClr val="F6F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Programme de recyclage avec Elise (entreprise française qui favorise la réinsertion)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Marc de café valorisé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>
                  <a:solidFill>
                    <a:schemeClr val="tx1"/>
                  </a:solidFill>
                </a:rPr>
                <a:t>Aluminium recyclable à vie </a:t>
              </a:r>
            </a:p>
          </p:txBody>
        </p:sp>
        <p:sp>
          <p:nvSpPr>
            <p:cNvPr id="9" name="Ellipse 8">
              <a:hlinkClick r:id="rId7" action="ppaction://hlinksldjump"/>
              <a:extLst>
                <a:ext uri="{FF2B5EF4-FFF2-40B4-BE49-F238E27FC236}">
                  <a16:creationId xmlns:a16="http://schemas.microsoft.com/office/drawing/2014/main" id="{EEDF5561-F142-9948-91E7-D4E10A08743D}"/>
                </a:ext>
              </a:extLst>
            </p:cNvPr>
            <p:cNvSpPr/>
            <p:nvPr/>
          </p:nvSpPr>
          <p:spPr>
            <a:xfrm>
              <a:off x="10754275" y="301952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15" name="Ellipse 14">
            <a:hlinkClick r:id="rId8" action="ppaction://hlinksldjump"/>
            <a:extLst>
              <a:ext uri="{FF2B5EF4-FFF2-40B4-BE49-F238E27FC236}">
                <a16:creationId xmlns:a16="http://schemas.microsoft.com/office/drawing/2014/main" id="{62677507-94A9-5E48-FD5E-CB5B07B0D515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hlinkClick r:id="rId8" action="ppaction://hlinksldjump"/>
            <a:extLst>
              <a:ext uri="{FF2B5EF4-FFF2-40B4-BE49-F238E27FC236}">
                <a16:creationId xmlns:a16="http://schemas.microsoft.com/office/drawing/2014/main" id="{E903274C-EFC0-2F32-A465-3E10E8111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  <a:extLst>
              <a:ext uri="{FF2B5EF4-FFF2-40B4-BE49-F238E27FC236}">
                <a16:creationId xmlns:a16="http://schemas.microsoft.com/office/drawing/2014/main" id="{71FF1D93-4B79-62C8-6854-6379AAC9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Ellipse 39">
            <a:hlinkClick r:id="rId2" action="ppaction://hlinksldjump"/>
            <a:extLst>
              <a:ext uri="{FF2B5EF4-FFF2-40B4-BE49-F238E27FC236}">
                <a16:creationId xmlns:a16="http://schemas.microsoft.com/office/drawing/2014/main" id="{B60CD32B-AA42-899C-D202-095537C11E8E}"/>
              </a:ext>
            </a:extLst>
          </p:cNvPr>
          <p:cNvSpPr/>
          <p:nvPr/>
        </p:nvSpPr>
        <p:spPr>
          <a:xfrm>
            <a:off x="853385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Ellipse 40">
            <a:hlinkClick r:id="rId2" action="ppaction://hlinksldjump"/>
            <a:extLst>
              <a:ext uri="{FF2B5EF4-FFF2-40B4-BE49-F238E27FC236}">
                <a16:creationId xmlns:a16="http://schemas.microsoft.com/office/drawing/2014/main" id="{BB3BE204-0914-E87D-4375-70B7707EA010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hlinkClick r:id="rId2" action="ppaction://hlinksldjump"/>
            <a:extLst>
              <a:ext uri="{FF2B5EF4-FFF2-40B4-BE49-F238E27FC236}">
                <a16:creationId xmlns:a16="http://schemas.microsoft.com/office/drawing/2014/main" id="{EB893B89-37C1-CF6F-A300-8B2AAF45B3B1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hlinkClick r:id="rId2" action="ppaction://hlinksldjump"/>
            <a:extLst>
              <a:ext uri="{FF2B5EF4-FFF2-40B4-BE49-F238E27FC236}">
                <a16:creationId xmlns:a16="http://schemas.microsoft.com/office/drawing/2014/main" id="{113CBB03-20F5-B0DC-A86D-3ED1AD26A6DC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café grains &amp; boissons gourmandes</a:t>
            </a:r>
          </a:p>
        </p:txBody>
      </p:sp>
      <p:pic>
        <p:nvPicPr>
          <p:cNvPr id="30" name="Image 29" descr="Une image contenant calendrier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BE58FDE0-1B1E-D7F7-D305-2B7A5ADE7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115" y="2554785"/>
            <a:ext cx="1252543" cy="2465636"/>
          </a:xfrm>
          <a:prstGeom prst="rect">
            <a:avLst/>
          </a:prstGeom>
        </p:spPr>
      </p:pic>
      <p:pic>
        <p:nvPicPr>
          <p:cNvPr id="31" name="Image 30" descr="Une image contenant texte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FFC1A3E1-4FFF-3E79-41A0-435BFADD9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100" y="2616990"/>
            <a:ext cx="1531501" cy="2456528"/>
          </a:xfrm>
          <a:prstGeom prst="rect">
            <a:avLst/>
          </a:prstGeom>
        </p:spPr>
      </p:pic>
      <p:pic>
        <p:nvPicPr>
          <p:cNvPr id="32" name="Image 31" descr="Une image contenant calendrier&#10;&#10;Description générée automatiquement">
            <a:hlinkClick r:id="rId4" action="ppaction://hlinksldjump"/>
            <a:extLst>
              <a:ext uri="{FF2B5EF4-FFF2-40B4-BE49-F238E27FC236}">
                <a16:creationId xmlns:a16="http://schemas.microsoft.com/office/drawing/2014/main" id="{CC669520-27FE-BEB1-1256-0E8844EEE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636" y="2711720"/>
            <a:ext cx="1385901" cy="2728151"/>
          </a:xfrm>
          <a:prstGeom prst="rect">
            <a:avLst/>
          </a:prstGeom>
        </p:spPr>
      </p:pic>
      <p:sp>
        <p:nvSpPr>
          <p:cNvPr id="37" name="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FD2AA244-BC5C-004E-ECC9-C14FBA94EC99}"/>
              </a:ext>
            </a:extLst>
          </p:cNvPr>
          <p:cNvSpPr/>
          <p:nvPr/>
        </p:nvSpPr>
        <p:spPr>
          <a:xfrm>
            <a:off x="9542047" y="2865536"/>
            <a:ext cx="1215215" cy="2456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GRAINS</a:t>
            </a:r>
          </a:p>
          <a:p>
            <a:pPr algn="ctr"/>
            <a:r>
              <a:rPr lang="fr-FR" dirty="0"/>
              <a:t>MHX</a:t>
            </a:r>
          </a:p>
        </p:txBody>
      </p:sp>
      <p:pic>
        <p:nvPicPr>
          <p:cNvPr id="38" name="Image 37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BE2524C3-7826-4903-F2B3-6BDF8998C1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1134" y="2930307"/>
            <a:ext cx="1206500" cy="2590800"/>
          </a:xfrm>
          <a:prstGeom prst="rect">
            <a:avLst/>
          </a:prstGeom>
        </p:spPr>
      </p:pic>
      <p:pic>
        <p:nvPicPr>
          <p:cNvPr id="39" name="Image 38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3A865CC1-4156-37E2-9F44-D5132A36B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747" y="2675833"/>
            <a:ext cx="1313766" cy="2970903"/>
          </a:xfrm>
          <a:prstGeom prst="rect">
            <a:avLst/>
          </a:prstGeom>
        </p:spPr>
      </p:pic>
      <p:sp>
        <p:nvSpPr>
          <p:cNvPr id="43" name="Ellipse 42">
            <a:hlinkClick r:id="rId12" action="ppaction://hlinksldjump"/>
            <a:extLst>
              <a:ext uri="{FF2B5EF4-FFF2-40B4-BE49-F238E27FC236}">
                <a16:creationId xmlns:a16="http://schemas.microsoft.com/office/drawing/2014/main" id="{33F2348B-336B-061F-D566-6FE218ECCC77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>
            <a:hlinkClick r:id="rId12" action="ppaction://hlinksldjump"/>
            <a:extLst>
              <a:ext uri="{FF2B5EF4-FFF2-40B4-BE49-F238E27FC236}">
                <a16:creationId xmlns:a16="http://schemas.microsoft.com/office/drawing/2014/main" id="{A44F893F-6F82-47F1-555F-637F01F5C4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7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 52">
            <a:hlinkClick r:id="rId2" action="ppaction://hlinksldjump"/>
            <a:extLst>
              <a:ext uri="{FF2B5EF4-FFF2-40B4-BE49-F238E27FC236}">
                <a16:creationId xmlns:a16="http://schemas.microsoft.com/office/drawing/2014/main" id="{1A8B7BA1-41B2-4117-0B6F-ECADBBE7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8" name="Ellipse 67">
            <a:hlinkClick r:id="rId4" action="ppaction://hlinksldjump"/>
            <a:extLst>
              <a:ext uri="{FF2B5EF4-FFF2-40B4-BE49-F238E27FC236}">
                <a16:creationId xmlns:a16="http://schemas.microsoft.com/office/drawing/2014/main" id="{807A1B5E-42F9-3FA3-9C04-1288C7D6ECC6}"/>
              </a:ext>
            </a:extLst>
          </p:cNvPr>
          <p:cNvSpPr/>
          <p:nvPr/>
        </p:nvSpPr>
        <p:spPr>
          <a:xfrm>
            <a:off x="853385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hlinkClick r:id="rId4" action="ppaction://hlinksldjump"/>
            <a:extLst>
              <a:ext uri="{FF2B5EF4-FFF2-40B4-BE49-F238E27FC236}">
                <a16:creationId xmlns:a16="http://schemas.microsoft.com/office/drawing/2014/main" id="{B0C6DEE9-C420-D77A-9A17-F9319C8D0D31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hlinkClick r:id="rId4" action="ppaction://hlinksldjump"/>
            <a:extLst>
              <a:ext uri="{FF2B5EF4-FFF2-40B4-BE49-F238E27FC236}">
                <a16:creationId xmlns:a16="http://schemas.microsoft.com/office/drawing/2014/main" id="{EA4C4AA1-F70E-F705-C493-1C088C573388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ZoneTexte 56">
            <a:hlinkClick r:id="rId4" action="ppaction://hlinksldjump"/>
            <a:extLst>
              <a:ext uri="{FF2B5EF4-FFF2-40B4-BE49-F238E27FC236}">
                <a16:creationId xmlns:a16="http://schemas.microsoft.com/office/drawing/2014/main" id="{0DD8693B-CFB7-1108-0B7B-05F46DCCA59B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café grains &amp; boissons gourmandes</a:t>
            </a:r>
          </a:p>
        </p:txBody>
      </p:sp>
      <p:pic>
        <p:nvPicPr>
          <p:cNvPr id="60" name="Image 59" descr="Une image contenant calendrier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5A6EB246-3D59-E99F-F7C6-1C33D423C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115" y="2554785"/>
            <a:ext cx="1252543" cy="2465636"/>
          </a:xfrm>
          <a:prstGeom prst="rect">
            <a:avLst/>
          </a:prstGeom>
        </p:spPr>
      </p:pic>
      <p:pic>
        <p:nvPicPr>
          <p:cNvPr id="61" name="Image 60" descr="Une image contenant text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E35A1525-EBF8-13A2-A80F-788F4DC75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100" y="2616990"/>
            <a:ext cx="1531501" cy="2456528"/>
          </a:xfrm>
          <a:prstGeom prst="rect">
            <a:avLst/>
          </a:prstGeom>
        </p:spPr>
      </p:pic>
      <p:pic>
        <p:nvPicPr>
          <p:cNvPr id="62" name="Image 61" descr="Une image contenant calendrier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237BF42D-5CCB-91CD-1211-4E8821B83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636" y="2711720"/>
            <a:ext cx="1385901" cy="2728151"/>
          </a:xfrm>
          <a:prstGeom prst="rect">
            <a:avLst/>
          </a:prstGeom>
        </p:spPr>
      </p:pic>
      <p:sp>
        <p:nvSpPr>
          <p:cNvPr id="63" name="Rectangle 62">
            <a:hlinkClick r:id="rId9" action="ppaction://hlinksldjump"/>
            <a:extLst>
              <a:ext uri="{FF2B5EF4-FFF2-40B4-BE49-F238E27FC236}">
                <a16:creationId xmlns:a16="http://schemas.microsoft.com/office/drawing/2014/main" id="{DECD3729-C966-C6DB-A67F-DE6E6B9CAD10}"/>
              </a:ext>
            </a:extLst>
          </p:cNvPr>
          <p:cNvSpPr/>
          <p:nvPr/>
        </p:nvSpPr>
        <p:spPr>
          <a:xfrm>
            <a:off x="9542047" y="2865536"/>
            <a:ext cx="1215215" cy="2456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GRAINS</a:t>
            </a:r>
          </a:p>
          <a:p>
            <a:pPr algn="ctr"/>
            <a:r>
              <a:rPr lang="fr-FR" dirty="0"/>
              <a:t>MHX</a:t>
            </a:r>
          </a:p>
        </p:txBody>
      </p:sp>
      <p:pic>
        <p:nvPicPr>
          <p:cNvPr id="64" name="Image 63" descr="Une image contenant texte, intérieu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F0B4FC6-19EB-4873-5FFD-FB8A808ED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1134" y="2930307"/>
            <a:ext cx="1206500" cy="2590800"/>
          </a:xfrm>
          <a:prstGeom prst="rect">
            <a:avLst/>
          </a:prstGeom>
        </p:spPr>
      </p:pic>
      <p:pic>
        <p:nvPicPr>
          <p:cNvPr id="65" name="Image 64" descr="Une image contenant texte, intérieu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8D9E6A6C-37C9-0FB1-3D05-EA8F8FFE2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747" y="2675833"/>
            <a:ext cx="1313766" cy="297090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CAF6788-90D2-4018-1149-E8F2131109A4}"/>
              </a:ext>
            </a:extLst>
          </p:cNvPr>
          <p:cNvGrpSpPr/>
          <p:nvPr/>
        </p:nvGrpSpPr>
        <p:grpSpPr>
          <a:xfrm>
            <a:off x="2435820" y="1538876"/>
            <a:ext cx="4674843" cy="2970903"/>
            <a:chOff x="7964477" y="400263"/>
            <a:chExt cx="4674843" cy="2970903"/>
          </a:xfrm>
        </p:grpSpPr>
        <p:sp>
          <p:nvSpPr>
            <p:cNvPr id="21" name="Rectangle : coins arrondi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CE951F2B-AF9D-C933-8307-B30BBB67BA3D}"/>
                </a:ext>
              </a:extLst>
            </p:cNvPr>
            <p:cNvSpPr/>
            <p:nvPr/>
          </p:nvSpPr>
          <p:spPr>
            <a:xfrm>
              <a:off x="7964477" y="774652"/>
              <a:ext cx="4415782" cy="2596514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/>
                <a:t>Grains l’OR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Café de haute qualité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Café certifié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Marque forte depuis 30 ans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Forte notoriété (46 semaines en pub télé)</a:t>
              </a:r>
            </a:p>
          </p:txBody>
        </p:sp>
        <p:sp>
          <p:nvSpPr>
            <p:cNvPr id="22" name="Ellipse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FA84BB10-380C-21EC-9BC1-77D16204177E}"/>
                </a:ext>
              </a:extLst>
            </p:cNvPr>
            <p:cNvSpPr/>
            <p:nvPr/>
          </p:nvSpPr>
          <p:spPr>
            <a:xfrm>
              <a:off x="11693923" y="400263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66" name="Ellipse 65">
            <a:hlinkClick r:id="rId12" action="ppaction://hlinksldjump"/>
            <a:extLst>
              <a:ext uri="{FF2B5EF4-FFF2-40B4-BE49-F238E27FC236}">
                <a16:creationId xmlns:a16="http://schemas.microsoft.com/office/drawing/2014/main" id="{8E729FE4-322E-AB24-4F60-6F9099A204CE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>
            <a:hlinkClick r:id="rId12" action="ppaction://hlinksldjump"/>
            <a:extLst>
              <a:ext uri="{FF2B5EF4-FFF2-40B4-BE49-F238E27FC236}">
                <a16:creationId xmlns:a16="http://schemas.microsoft.com/office/drawing/2014/main" id="{21341D1B-A497-3824-260A-320242202F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hlinkClick r:id="rId2" action="ppaction://hlinksldjump"/>
            <a:extLst>
              <a:ext uri="{FF2B5EF4-FFF2-40B4-BE49-F238E27FC236}">
                <a16:creationId xmlns:a16="http://schemas.microsoft.com/office/drawing/2014/main" id="{89DF17FF-D3B1-1320-6C41-F89967A9B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Ellipse 32">
            <a:hlinkClick r:id="rId4" action="ppaction://hlinksldjump"/>
            <a:extLst>
              <a:ext uri="{FF2B5EF4-FFF2-40B4-BE49-F238E27FC236}">
                <a16:creationId xmlns:a16="http://schemas.microsoft.com/office/drawing/2014/main" id="{67B255B4-E56C-36D9-457A-B00AFE6E44FC}"/>
              </a:ext>
            </a:extLst>
          </p:cNvPr>
          <p:cNvSpPr/>
          <p:nvPr/>
        </p:nvSpPr>
        <p:spPr>
          <a:xfrm>
            <a:off x="853385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hlinkClick r:id="rId4" action="ppaction://hlinksldjump"/>
            <a:extLst>
              <a:ext uri="{FF2B5EF4-FFF2-40B4-BE49-F238E27FC236}">
                <a16:creationId xmlns:a16="http://schemas.microsoft.com/office/drawing/2014/main" id="{A351FB10-6F71-0A2A-65F6-A8512B0455A8}"/>
              </a:ext>
            </a:extLst>
          </p:cNvPr>
          <p:cNvSpPr/>
          <p:nvPr/>
        </p:nvSpPr>
        <p:spPr>
          <a:xfrm>
            <a:off x="4615173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hlinkClick r:id="rId4" action="ppaction://hlinksldjump"/>
            <a:extLst>
              <a:ext uri="{FF2B5EF4-FFF2-40B4-BE49-F238E27FC236}">
                <a16:creationId xmlns:a16="http://schemas.microsoft.com/office/drawing/2014/main" id="{7FF8A82B-CDB6-B8FD-7132-027295E4A8C1}"/>
              </a:ext>
            </a:extLst>
          </p:cNvPr>
          <p:cNvSpPr/>
          <p:nvPr/>
        </p:nvSpPr>
        <p:spPr>
          <a:xfrm>
            <a:off x="590405" y="1957718"/>
            <a:ext cx="3174643" cy="3174643"/>
          </a:xfrm>
          <a:prstGeom prst="ellipse">
            <a:avLst/>
          </a:prstGeom>
          <a:solidFill>
            <a:srgbClr val="D5B98F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hlinkClick r:id="rId4" action="ppaction://hlinksldjump"/>
            <a:extLst>
              <a:ext uri="{FF2B5EF4-FFF2-40B4-BE49-F238E27FC236}">
                <a16:creationId xmlns:a16="http://schemas.microsoft.com/office/drawing/2014/main" id="{547CC0D1-C386-2DA3-D4EF-5801D8496ACB}"/>
              </a:ext>
            </a:extLst>
          </p:cNvPr>
          <p:cNvSpPr txBox="1"/>
          <p:nvPr/>
        </p:nvSpPr>
        <p:spPr>
          <a:xfrm>
            <a:off x="0" y="327546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rgbClr val="4F1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café grains &amp; boissons gourmandes</a:t>
            </a:r>
          </a:p>
        </p:txBody>
      </p:sp>
      <p:pic>
        <p:nvPicPr>
          <p:cNvPr id="25" name="Image 24" descr="Une image contenant calendrie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B870777E-07EC-DD39-7DFC-6016DAF92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115" y="2554785"/>
            <a:ext cx="1252543" cy="2465636"/>
          </a:xfrm>
          <a:prstGeom prst="rect">
            <a:avLst/>
          </a:prstGeom>
        </p:spPr>
      </p:pic>
      <p:pic>
        <p:nvPicPr>
          <p:cNvPr id="26" name="Image 25" descr="Une image contenant texte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F3D8ABB4-ED2F-C7F8-FF95-AF91DE805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100" y="2616990"/>
            <a:ext cx="1531501" cy="2456528"/>
          </a:xfrm>
          <a:prstGeom prst="rect">
            <a:avLst/>
          </a:prstGeom>
        </p:spPr>
      </p:pic>
      <p:pic>
        <p:nvPicPr>
          <p:cNvPr id="27" name="Image 26" descr="Une image contenant calendrie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79803B6C-6C33-78F1-B65F-81F7B8C32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636" y="2711720"/>
            <a:ext cx="1385901" cy="2728151"/>
          </a:xfrm>
          <a:prstGeom prst="rect">
            <a:avLst/>
          </a:prstGeom>
        </p:spPr>
      </p:pic>
      <p:sp>
        <p:nvSpPr>
          <p:cNvPr id="28" name="Rectangle 27">
            <a:hlinkClick r:id="rId8" action="ppaction://hlinksldjump"/>
            <a:extLst>
              <a:ext uri="{FF2B5EF4-FFF2-40B4-BE49-F238E27FC236}">
                <a16:creationId xmlns:a16="http://schemas.microsoft.com/office/drawing/2014/main" id="{2E60A93E-42D3-8AB8-E7AA-59F7FDC4A895}"/>
              </a:ext>
            </a:extLst>
          </p:cNvPr>
          <p:cNvSpPr/>
          <p:nvPr/>
        </p:nvSpPr>
        <p:spPr>
          <a:xfrm>
            <a:off x="9542047" y="2865536"/>
            <a:ext cx="1215215" cy="2456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GRAINS</a:t>
            </a:r>
          </a:p>
          <a:p>
            <a:pPr algn="ctr"/>
            <a:r>
              <a:rPr lang="fr-FR" dirty="0"/>
              <a:t>MHX</a:t>
            </a:r>
          </a:p>
        </p:txBody>
      </p:sp>
      <p:pic>
        <p:nvPicPr>
          <p:cNvPr id="29" name="Image 28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3A76F054-5EFC-205B-F505-150553C9D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1134" y="2930307"/>
            <a:ext cx="1206500" cy="2590800"/>
          </a:xfrm>
          <a:prstGeom prst="rect">
            <a:avLst/>
          </a:prstGeom>
        </p:spPr>
      </p:pic>
      <p:pic>
        <p:nvPicPr>
          <p:cNvPr id="30" name="Image 29" descr="Une image contenant text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2E9ADDE1-68B1-1B75-18A0-7C2D8C2B1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747" y="2675833"/>
            <a:ext cx="1313766" cy="297090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AA10D63-A797-7460-647C-B166E2CF538C}"/>
              </a:ext>
            </a:extLst>
          </p:cNvPr>
          <p:cNvGrpSpPr/>
          <p:nvPr/>
        </p:nvGrpSpPr>
        <p:grpSpPr>
          <a:xfrm>
            <a:off x="6072475" y="2165718"/>
            <a:ext cx="5134932" cy="2344061"/>
            <a:chOff x="7964477" y="1027105"/>
            <a:chExt cx="5134932" cy="2344061"/>
          </a:xfrm>
        </p:grpSpPr>
        <p:sp>
          <p:nvSpPr>
            <p:cNvPr id="12" name="Rectangle : coins arrondis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AA1A9227-6471-8C12-4F2B-29CBDF7E79A5}"/>
                </a:ext>
              </a:extLst>
            </p:cNvPr>
            <p:cNvSpPr/>
            <p:nvPr/>
          </p:nvSpPr>
          <p:spPr>
            <a:xfrm>
              <a:off x="7964477" y="1423834"/>
              <a:ext cx="4940566" cy="1947332"/>
            </a:xfrm>
            <a:prstGeom prst="roundRect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/>
                <a:t>Grains Jacques Vabre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Marque authentique et engagée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400" dirty="0"/>
                <a:t>Voir site JDE </a:t>
              </a:r>
            </a:p>
          </p:txBody>
        </p:sp>
        <p:sp>
          <p:nvSpPr>
            <p:cNvPr id="13" name="Ellipse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7CDA443A-9DCA-F581-D1D6-9B1B3335B206}"/>
                </a:ext>
              </a:extLst>
            </p:cNvPr>
            <p:cNvSpPr/>
            <p:nvPr/>
          </p:nvSpPr>
          <p:spPr>
            <a:xfrm>
              <a:off x="12154012" y="1027105"/>
              <a:ext cx="945397" cy="945397"/>
            </a:xfrm>
            <a:prstGeom prst="ellipse">
              <a:avLst/>
            </a:prstGeom>
            <a:solidFill>
              <a:srgbClr val="CCA6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500" b="1" dirty="0">
                  <a:solidFill>
                    <a:srgbClr val="4F1745"/>
                  </a:solidFill>
                </a:rPr>
                <a:t>X</a:t>
              </a:r>
            </a:p>
          </p:txBody>
        </p:sp>
      </p:grpSp>
      <p:sp>
        <p:nvSpPr>
          <p:cNvPr id="31" name="Ellipse 30">
            <a:hlinkClick r:id="rId12" action="ppaction://hlinksldjump"/>
            <a:extLst>
              <a:ext uri="{FF2B5EF4-FFF2-40B4-BE49-F238E27FC236}">
                <a16:creationId xmlns:a16="http://schemas.microsoft.com/office/drawing/2014/main" id="{592500A3-F3F8-3293-A9B0-D4DA292EE82D}"/>
              </a:ext>
            </a:extLst>
          </p:cNvPr>
          <p:cNvSpPr/>
          <p:nvPr/>
        </p:nvSpPr>
        <p:spPr>
          <a:xfrm>
            <a:off x="5221843" y="6155703"/>
            <a:ext cx="1748313" cy="1748313"/>
          </a:xfrm>
          <a:prstGeom prst="ellipse">
            <a:avLst/>
          </a:prstGeom>
          <a:solidFill>
            <a:srgbClr val="4F1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hlinkClick r:id="rId12" action="ppaction://hlinksldjump"/>
            <a:extLst>
              <a:ext uri="{FF2B5EF4-FFF2-40B4-BE49-F238E27FC236}">
                <a16:creationId xmlns:a16="http://schemas.microsoft.com/office/drawing/2014/main" id="{8FF38D34-E586-3CEC-9ED4-C5FBC06482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573" y="6319147"/>
            <a:ext cx="459055" cy="4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536</Words>
  <Application>Microsoft Macintosh PowerPoint</Application>
  <PresentationFormat>Grand écran</PresentationFormat>
  <Paragraphs>112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Fouquart</dc:creator>
  <cp:lastModifiedBy>Thomas Fouquart</cp:lastModifiedBy>
  <cp:revision>145</cp:revision>
  <dcterms:created xsi:type="dcterms:W3CDTF">2023-03-16T08:58:42Z</dcterms:created>
  <dcterms:modified xsi:type="dcterms:W3CDTF">2023-03-31T05:36:46Z</dcterms:modified>
</cp:coreProperties>
</file>